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6" r:id="rId3"/>
    <p:sldId id="270" r:id="rId4"/>
    <p:sldId id="272" r:id="rId5"/>
    <p:sldId id="274" r:id="rId6"/>
    <p:sldId id="276" r:id="rId7"/>
    <p:sldId id="277" r:id="rId8"/>
    <p:sldId id="279" r:id="rId9"/>
    <p:sldId id="281" r:id="rId10"/>
    <p:sldId id="283" r:id="rId11"/>
    <p:sldId id="294" r:id="rId12"/>
    <p:sldId id="292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FF99CC"/>
    <a:srgbClr val="33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504CD-971D-458F-9B6D-9070E17D4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3FC40-195B-4032-A4D2-CDFABF35A6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D2F37-FB61-4BDF-BDF7-43B080BB21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1F3BB-77CB-4CDF-97E4-E68475E91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1F3BB-77CB-4CDF-97E4-E68475E91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204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AFC12-ECE5-4A52-A9FB-1EE5E2279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561D2-B635-4F7F-866F-7D693265A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DA46-3EF2-46E9-A2BD-1FD22203AC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B57AA-8F00-48FD-89F8-4F4FA77B73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3CFB0-E3C2-4B6D-BE66-A5FE7B6B48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D5377-1718-4983-A9E2-4E3B37FE50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BE2FF-7F30-4A56-80E5-4CCBE0217E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A79EA-CEE8-4B7B-B8D0-6A585B0D5D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4089B-751B-49F7-8150-E472B6A036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DBD0E8A-C921-41C8-8003-62B695DB0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1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600200" y="1524000"/>
            <a:ext cx="441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2051" name="Picture 3" descr="Plant0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86697" y="-161160"/>
            <a:ext cx="9677400" cy="800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447800" y="6858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404157" y="1710992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2286000" y="990600"/>
            <a:ext cx="502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3124200" y="2590800"/>
            <a:ext cx="434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203" name="WordArt 11"/>
          <p:cNvSpPr>
            <a:spLocks noChangeArrowheads="1" noChangeShapeType="1" noTextEdit="1"/>
          </p:cNvSpPr>
          <p:nvPr/>
        </p:nvSpPr>
        <p:spPr bwMode="auto">
          <a:xfrm>
            <a:off x="2754261" y="2020352"/>
            <a:ext cx="2492477" cy="46098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vi-VN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Tập đọc</a:t>
            </a:r>
            <a:endParaRPr lang="en-US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330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058" name="Text Box 12"/>
          <p:cNvSpPr txBox="1">
            <a:spLocks noChangeArrowheads="1"/>
          </p:cNvSpPr>
          <p:nvPr/>
        </p:nvSpPr>
        <p:spPr bwMode="auto">
          <a:xfrm>
            <a:off x="2037227" y="3294167"/>
            <a:ext cx="525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60" name="Rectangle 16"/>
          <p:cNvSpPr>
            <a:spLocks noChangeArrowheads="1"/>
          </p:cNvSpPr>
          <p:nvPr/>
        </p:nvSpPr>
        <p:spPr bwMode="auto">
          <a:xfrm>
            <a:off x="1371600" y="2832865"/>
            <a:ext cx="5257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dirty="0">
                <a:solidFill>
                  <a:srgbClr val="3333CC"/>
                </a:solidFill>
              </a:rPr>
              <a:t>TIẾNG RU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52500" y="1000962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</a:rPr>
              <a:t>Thứ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năm</a:t>
            </a:r>
            <a:r>
              <a:rPr lang="en-US" sz="3200" b="1" dirty="0" smtClean="0">
                <a:solidFill>
                  <a:srgbClr val="0070C0"/>
                </a:solidFill>
              </a:rPr>
              <a:t>, </a:t>
            </a:r>
            <a:r>
              <a:rPr lang="en-US" sz="3200" b="1" dirty="0" err="1" smtClean="0">
                <a:solidFill>
                  <a:srgbClr val="0070C0"/>
                </a:solidFill>
              </a:rPr>
              <a:t>ngày</a:t>
            </a:r>
            <a:r>
              <a:rPr lang="en-US" sz="3200" b="1" dirty="0" smtClean="0">
                <a:solidFill>
                  <a:srgbClr val="0070C0"/>
                </a:solidFill>
              </a:rPr>
              <a:t> 12 </a:t>
            </a:r>
            <a:r>
              <a:rPr lang="en-US" sz="3200" b="1" dirty="0" err="1" smtClean="0">
                <a:solidFill>
                  <a:srgbClr val="0070C0"/>
                </a:solidFill>
              </a:rPr>
              <a:t>tháng</a:t>
            </a:r>
            <a:r>
              <a:rPr lang="en-US" sz="3200" b="1" dirty="0" smtClean="0">
                <a:solidFill>
                  <a:srgbClr val="0070C0"/>
                </a:solidFill>
              </a:rPr>
              <a:t> 11 </a:t>
            </a:r>
            <a:r>
              <a:rPr lang="en-US" sz="3200" b="1" dirty="0" err="1" smtClean="0">
                <a:solidFill>
                  <a:srgbClr val="0070C0"/>
                </a:solidFill>
              </a:rPr>
              <a:t>năm</a:t>
            </a:r>
            <a:r>
              <a:rPr lang="en-US" sz="3200" b="1" dirty="0" smtClean="0">
                <a:solidFill>
                  <a:srgbClr val="0070C0"/>
                </a:solidFill>
              </a:rPr>
              <a:t> 2021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67465" y="4488741"/>
            <a:ext cx="55309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https://youtu.be/AbmybwWnjAQ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209800"/>
            <a:ext cx="7848600" cy="18288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en-US" dirty="0" smtClean="0">
                <a:solidFill>
                  <a:srgbClr val="3333CC"/>
                </a:solidFill>
              </a:rPr>
              <a:t> </a:t>
            </a:r>
            <a:r>
              <a:rPr lang="en-US" dirty="0" smtClean="0">
                <a:solidFill>
                  <a:srgbClr val="3333CC"/>
                </a:solidFill>
              </a:rPr>
              <a:t>    </a:t>
            </a:r>
            <a:r>
              <a:rPr lang="en-US" u="sng" dirty="0" err="1" smtClean="0">
                <a:solidFill>
                  <a:srgbClr val="3333CC"/>
                </a:solidFill>
              </a:rPr>
              <a:t>Nội</a:t>
            </a:r>
            <a:r>
              <a:rPr lang="en-US" u="sng" dirty="0" smtClean="0">
                <a:solidFill>
                  <a:srgbClr val="3333CC"/>
                </a:solidFill>
              </a:rPr>
              <a:t> dung :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sz="3600" dirty="0">
                <a:solidFill>
                  <a:srgbClr val="3333CC"/>
                </a:solidFill>
              </a:rPr>
              <a:t> </a:t>
            </a:r>
            <a:r>
              <a:rPr lang="en-US" sz="3600" dirty="0" smtClean="0">
                <a:solidFill>
                  <a:srgbClr val="3333CC"/>
                </a:solidFill>
              </a:rPr>
              <a:t>  </a:t>
            </a:r>
            <a:r>
              <a:rPr lang="en-US" sz="3600" dirty="0" err="1" smtClean="0">
                <a:solidFill>
                  <a:srgbClr val="C00000"/>
                </a:solidFill>
              </a:rPr>
              <a:t>Bài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th</a:t>
            </a:r>
            <a:r>
              <a:rPr lang="vi-VN" sz="3600" dirty="0" smtClean="0">
                <a:solidFill>
                  <a:srgbClr val="C00000"/>
                </a:solidFill>
              </a:rPr>
              <a:t>ơ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khuyên</a:t>
            </a:r>
            <a:r>
              <a:rPr lang="en-US" sz="3600" dirty="0" smtClean="0">
                <a:solidFill>
                  <a:srgbClr val="C00000"/>
                </a:solidFill>
              </a:rPr>
              <a:t> con ng</a:t>
            </a:r>
            <a:r>
              <a:rPr lang="vi-VN" sz="3600" dirty="0" smtClean="0">
                <a:solidFill>
                  <a:srgbClr val="C00000"/>
                </a:solidFill>
              </a:rPr>
              <a:t>ư</a:t>
            </a:r>
            <a:r>
              <a:rPr lang="en-US" sz="3600" dirty="0" err="1" smtClean="0">
                <a:solidFill>
                  <a:srgbClr val="C00000"/>
                </a:solidFill>
              </a:rPr>
              <a:t>ời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sống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giữa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cộng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vi-VN" sz="3600" dirty="0" smtClean="0">
                <a:solidFill>
                  <a:srgbClr val="C00000"/>
                </a:solidFill>
              </a:rPr>
              <a:t>đ</a:t>
            </a:r>
            <a:r>
              <a:rPr lang="en-US" sz="3600" dirty="0" err="1" smtClean="0">
                <a:solidFill>
                  <a:srgbClr val="C00000"/>
                </a:solidFill>
              </a:rPr>
              <a:t>ồng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phải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yêu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th</a:t>
            </a:r>
            <a:r>
              <a:rPr lang="vi-VN" sz="3600" dirty="0" smtClean="0">
                <a:solidFill>
                  <a:srgbClr val="C00000"/>
                </a:solidFill>
              </a:rPr>
              <a:t>ươ</a:t>
            </a:r>
            <a:r>
              <a:rPr lang="en-US" sz="3600" dirty="0" smtClean="0">
                <a:solidFill>
                  <a:srgbClr val="C00000"/>
                </a:solidFill>
              </a:rPr>
              <a:t>ng </a:t>
            </a:r>
            <a:r>
              <a:rPr lang="en-US" sz="3600" dirty="0" err="1" smtClean="0">
                <a:solidFill>
                  <a:srgbClr val="C00000"/>
                </a:solidFill>
              </a:rPr>
              <a:t>anh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em</a:t>
            </a:r>
            <a:r>
              <a:rPr lang="en-US" sz="3600" dirty="0" smtClean="0">
                <a:solidFill>
                  <a:srgbClr val="C00000"/>
                </a:solidFill>
              </a:rPr>
              <a:t>, </a:t>
            </a:r>
            <a:r>
              <a:rPr lang="en-US" sz="3600" dirty="0" err="1" smtClean="0">
                <a:solidFill>
                  <a:srgbClr val="C00000"/>
                </a:solidFill>
              </a:rPr>
              <a:t>bạn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bè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vi-VN" sz="3600" dirty="0" smtClean="0">
                <a:solidFill>
                  <a:srgbClr val="C00000"/>
                </a:solidFill>
              </a:rPr>
              <a:t>đ</a:t>
            </a:r>
            <a:r>
              <a:rPr lang="en-US" sz="3600" dirty="0" err="1" smtClean="0">
                <a:solidFill>
                  <a:srgbClr val="C00000"/>
                </a:solidFill>
              </a:rPr>
              <a:t>ồng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chí</a:t>
            </a:r>
            <a:r>
              <a:rPr lang="en-US" sz="3600" dirty="0" smtClean="0">
                <a:solidFill>
                  <a:srgbClr val="C00000"/>
                </a:solidFill>
              </a:rPr>
              <a:t> .</a:t>
            </a:r>
          </a:p>
          <a:p>
            <a:pPr eaLnBrk="1" hangingPunct="1">
              <a:lnSpc>
                <a:spcPct val="80000"/>
              </a:lnSpc>
            </a:pPr>
            <a:endParaRPr lang="en-US" dirty="0" smtClean="0">
              <a:latin typeface=".VnTime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0" y="685800"/>
            <a:ext cx="2239396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CC"/>
                </a:solidFill>
              </a:rPr>
              <a:t>  </a:t>
            </a:r>
            <a:r>
              <a:rPr lang="en-US" sz="3200" b="1" dirty="0" err="1" smtClean="0">
                <a:solidFill>
                  <a:srgbClr val="0000CC"/>
                </a:solidFill>
              </a:rPr>
              <a:t>Tập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đọc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</a:p>
          <a:p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</a:rPr>
              <a:t>Tiếng</a:t>
            </a:r>
            <a:r>
              <a:rPr lang="en-US" sz="3600" b="1" dirty="0" smtClean="0">
                <a:solidFill>
                  <a:srgbClr val="FFC000"/>
                </a:solidFill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</a:rPr>
              <a:t>ru</a:t>
            </a:r>
            <a:r>
              <a:rPr lang="en-US" sz="3600" b="1" dirty="0" smtClean="0">
                <a:solidFill>
                  <a:srgbClr val="FFC000"/>
                </a:solidFill>
              </a:rPr>
              <a:t> </a:t>
            </a:r>
            <a:endParaRPr lang="en-US" sz="3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04800" y="304800"/>
            <a:ext cx="868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0000CC"/>
                </a:solidFill>
              </a:rPr>
              <a:t>Tập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vi-VN" sz="2800" b="1" dirty="0">
                <a:solidFill>
                  <a:srgbClr val="0000CC"/>
                </a:solidFill>
              </a:rPr>
              <a:t>đ</a:t>
            </a:r>
            <a:r>
              <a:rPr lang="en-US" sz="2800" b="1" dirty="0" err="1">
                <a:solidFill>
                  <a:srgbClr val="0000CC"/>
                </a:solidFill>
              </a:rPr>
              <a:t>ọc</a:t>
            </a:r>
            <a:r>
              <a:rPr lang="en-US" sz="2800" b="1" dirty="0">
                <a:solidFill>
                  <a:srgbClr val="0000CC"/>
                </a:solidFill>
              </a:rPr>
              <a:t> :</a:t>
            </a:r>
            <a:r>
              <a:rPr lang="en-US" sz="2800" b="1" dirty="0" err="1">
                <a:solidFill>
                  <a:srgbClr val="FFC000"/>
                </a:solidFill>
              </a:rPr>
              <a:t>Tiếng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  <a:r>
              <a:rPr lang="en-US" sz="2800" b="1" dirty="0" err="1">
                <a:solidFill>
                  <a:srgbClr val="FFC000"/>
                </a:solidFill>
              </a:rPr>
              <a:t>ru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1371600" y="990600"/>
            <a:ext cx="6553200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err="1">
                <a:solidFill>
                  <a:srgbClr val="C00000"/>
                </a:solidFill>
              </a:rPr>
              <a:t>Tiếng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ru</a:t>
            </a:r>
            <a:endParaRPr lang="en-US" sz="2400" b="1" dirty="0">
              <a:solidFill>
                <a:srgbClr val="C00000"/>
              </a:solidFill>
            </a:endParaRPr>
          </a:p>
          <a:p>
            <a:pPr algn="ctr"/>
            <a:r>
              <a:rPr lang="en-US" sz="2400" dirty="0">
                <a:solidFill>
                  <a:srgbClr val="0000FF"/>
                </a:solidFill>
              </a:rPr>
              <a:t> Con </a:t>
            </a:r>
            <a:r>
              <a:rPr lang="en-US" sz="2400" dirty="0" err="1">
                <a:solidFill>
                  <a:srgbClr val="0000FF"/>
                </a:solidFill>
              </a:rPr>
              <a:t>ong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làm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mật</a:t>
            </a:r>
            <a:r>
              <a:rPr lang="en-US" sz="2400" dirty="0" smtClean="0">
                <a:solidFill>
                  <a:srgbClr val="0000FF"/>
                </a:solidFill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</a:rPr>
              <a:t>yêu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hoa</a:t>
            </a:r>
            <a:endParaRPr lang="en-US" sz="2400" dirty="0">
              <a:solidFill>
                <a:srgbClr val="0000FF"/>
              </a:solidFill>
            </a:endParaRPr>
          </a:p>
          <a:p>
            <a:pPr algn="ctr"/>
            <a:r>
              <a:rPr lang="en-US" sz="2400" dirty="0">
                <a:solidFill>
                  <a:srgbClr val="0000FF"/>
                </a:solidFill>
              </a:rPr>
              <a:t>   Con </a:t>
            </a:r>
            <a:r>
              <a:rPr lang="en-US" sz="2400" dirty="0" err="1">
                <a:solidFill>
                  <a:srgbClr val="0000FF"/>
                </a:solidFill>
              </a:rPr>
              <a:t>cá</a:t>
            </a:r>
            <a:r>
              <a:rPr lang="en-US" sz="2400" dirty="0">
                <a:solidFill>
                  <a:srgbClr val="0000FF"/>
                </a:solidFill>
              </a:rPr>
              <a:t> b</a:t>
            </a:r>
            <a:r>
              <a:rPr lang="vi-VN" sz="2400" dirty="0">
                <a:solidFill>
                  <a:srgbClr val="0000FF"/>
                </a:solidFill>
              </a:rPr>
              <a:t>ơ</a:t>
            </a:r>
            <a:r>
              <a:rPr lang="en-US" sz="2400" dirty="0" err="1">
                <a:solidFill>
                  <a:srgbClr val="0000FF"/>
                </a:solidFill>
              </a:rPr>
              <a:t>i</a:t>
            </a:r>
            <a:r>
              <a:rPr lang="en-US" sz="2400" dirty="0">
                <a:solidFill>
                  <a:srgbClr val="0000FF"/>
                </a:solidFill>
              </a:rPr>
              <a:t>, </a:t>
            </a:r>
            <a:r>
              <a:rPr lang="en-US" sz="2400" dirty="0" err="1">
                <a:solidFill>
                  <a:srgbClr val="0000FF"/>
                </a:solidFill>
              </a:rPr>
              <a:t>yêu</a:t>
            </a:r>
            <a:r>
              <a:rPr lang="en-US" sz="2400" dirty="0">
                <a:solidFill>
                  <a:srgbClr val="0000FF"/>
                </a:solidFill>
              </a:rPr>
              <a:t> n</a:t>
            </a:r>
            <a:r>
              <a:rPr lang="vi-VN" sz="2400" dirty="0">
                <a:solidFill>
                  <a:srgbClr val="0000FF"/>
                </a:solidFill>
              </a:rPr>
              <a:t>ư</a:t>
            </a:r>
            <a:r>
              <a:rPr lang="en-US" sz="2400" dirty="0" err="1">
                <a:solidFill>
                  <a:srgbClr val="0000FF"/>
                </a:solidFill>
              </a:rPr>
              <a:t>ớc</a:t>
            </a:r>
            <a:r>
              <a:rPr lang="en-US" sz="2400" dirty="0" smtClean="0">
                <a:solidFill>
                  <a:srgbClr val="0000FF"/>
                </a:solidFill>
              </a:rPr>
              <a:t>; con </a:t>
            </a:r>
            <a:r>
              <a:rPr lang="en-US" sz="2400" dirty="0" err="1">
                <a:solidFill>
                  <a:srgbClr val="0000FF"/>
                </a:solidFill>
              </a:rPr>
              <a:t>chim</a:t>
            </a:r>
            <a:r>
              <a:rPr lang="en-US" sz="2400" dirty="0">
                <a:solidFill>
                  <a:srgbClr val="0000FF"/>
                </a:solidFill>
              </a:rPr>
              <a:t> ca, </a:t>
            </a:r>
            <a:r>
              <a:rPr lang="en-US" sz="2400" dirty="0" err="1">
                <a:solidFill>
                  <a:srgbClr val="0000FF"/>
                </a:solidFill>
              </a:rPr>
              <a:t>yêu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trời</a:t>
            </a:r>
            <a:endParaRPr lang="en-US" sz="2400" dirty="0">
              <a:solidFill>
                <a:srgbClr val="0000FF"/>
              </a:solidFill>
            </a:endParaRPr>
          </a:p>
          <a:p>
            <a:pPr algn="ctr"/>
            <a:r>
              <a:rPr lang="en-US" sz="2400" dirty="0">
                <a:solidFill>
                  <a:srgbClr val="0000FF"/>
                </a:solidFill>
              </a:rPr>
              <a:t> Con ng</a:t>
            </a:r>
            <a:r>
              <a:rPr lang="vi-VN" sz="2400" dirty="0">
                <a:solidFill>
                  <a:srgbClr val="0000FF"/>
                </a:solidFill>
              </a:rPr>
              <a:t>ư</a:t>
            </a:r>
            <a:r>
              <a:rPr lang="en-US" sz="2400" dirty="0" err="1">
                <a:solidFill>
                  <a:srgbClr val="0000FF"/>
                </a:solidFill>
              </a:rPr>
              <a:t>ời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muốn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sống</a:t>
            </a:r>
            <a:r>
              <a:rPr lang="en-US" sz="2400" dirty="0" smtClean="0">
                <a:solidFill>
                  <a:srgbClr val="0000FF"/>
                </a:solidFill>
              </a:rPr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con </a:t>
            </a:r>
            <a:r>
              <a:rPr lang="vi-VN" sz="2400" dirty="0">
                <a:solidFill>
                  <a:srgbClr val="0000FF"/>
                </a:solidFill>
              </a:rPr>
              <a:t>ơ</a:t>
            </a:r>
            <a:r>
              <a:rPr lang="en-US" sz="2400" dirty="0" err="1">
                <a:solidFill>
                  <a:srgbClr val="0000FF"/>
                </a:solidFill>
              </a:rPr>
              <a:t>i</a:t>
            </a:r>
            <a:endParaRPr lang="en-US" sz="2400" dirty="0">
              <a:solidFill>
                <a:srgbClr val="0000FF"/>
              </a:solidFill>
            </a:endParaRPr>
          </a:p>
          <a:p>
            <a:pPr algn="ctr"/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Phải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yêu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vi-VN" sz="2400" dirty="0">
                <a:solidFill>
                  <a:srgbClr val="0000FF"/>
                </a:solidFill>
              </a:rPr>
              <a:t>đ</a:t>
            </a:r>
            <a:r>
              <a:rPr lang="en-US" sz="2400" dirty="0" err="1">
                <a:solidFill>
                  <a:srgbClr val="0000FF"/>
                </a:solidFill>
              </a:rPr>
              <a:t>ồng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chí</a:t>
            </a:r>
            <a:r>
              <a:rPr lang="en-US" sz="2400" dirty="0" smtClean="0">
                <a:solidFill>
                  <a:srgbClr val="0000FF"/>
                </a:solidFill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</a:rPr>
              <a:t>yêu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ng</a:t>
            </a:r>
            <a:r>
              <a:rPr lang="vi-VN" sz="2400" dirty="0">
                <a:solidFill>
                  <a:srgbClr val="0000FF"/>
                </a:solidFill>
              </a:rPr>
              <a:t>ư</a:t>
            </a:r>
            <a:r>
              <a:rPr lang="en-US" sz="2400" dirty="0" err="1">
                <a:solidFill>
                  <a:srgbClr val="0000FF"/>
                </a:solidFill>
              </a:rPr>
              <a:t>ời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anh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em</a:t>
            </a:r>
            <a:r>
              <a:rPr lang="en-US" sz="2400" dirty="0">
                <a:solidFill>
                  <a:srgbClr val="0000FF"/>
                </a:solidFill>
              </a:rPr>
              <a:t> .</a:t>
            </a:r>
          </a:p>
          <a:p>
            <a:pPr algn="ctr"/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Một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ngôi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sao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chẳng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sáng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vi-VN" sz="2400" dirty="0">
                <a:solidFill>
                  <a:srgbClr val="0000FF"/>
                </a:solidFill>
              </a:rPr>
              <a:t>đ</a:t>
            </a:r>
            <a:r>
              <a:rPr lang="en-US" sz="2400" dirty="0" err="1">
                <a:solidFill>
                  <a:srgbClr val="0000FF"/>
                </a:solidFill>
              </a:rPr>
              <a:t>êm</a:t>
            </a:r>
            <a:endParaRPr lang="en-US" sz="2400" dirty="0">
              <a:solidFill>
                <a:srgbClr val="0000FF"/>
              </a:solidFill>
            </a:endParaRPr>
          </a:p>
          <a:p>
            <a:pPr algn="ctr"/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Một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thân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lúa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chin</a:t>
            </a:r>
            <a:r>
              <a:rPr lang="en-US" sz="2400" dirty="0" smtClean="0">
                <a:solidFill>
                  <a:srgbClr val="0000FF"/>
                </a:solidFill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</a:rPr>
              <a:t>chẳng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nên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mùa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vàng</a:t>
            </a:r>
            <a:endParaRPr lang="en-US" sz="2400" dirty="0">
              <a:solidFill>
                <a:srgbClr val="0000FF"/>
              </a:solidFill>
            </a:endParaRPr>
          </a:p>
          <a:p>
            <a:pPr algn="ctr"/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Một</a:t>
            </a:r>
            <a:r>
              <a:rPr lang="en-US" sz="2400" dirty="0">
                <a:solidFill>
                  <a:srgbClr val="0000FF"/>
                </a:solidFill>
              </a:rPr>
              <a:t> ng</a:t>
            </a:r>
            <a:r>
              <a:rPr lang="vi-VN" sz="2400" dirty="0">
                <a:solidFill>
                  <a:srgbClr val="0000FF"/>
                </a:solidFill>
              </a:rPr>
              <a:t>ư</a:t>
            </a:r>
            <a:r>
              <a:rPr lang="en-US" sz="2400" dirty="0" err="1">
                <a:solidFill>
                  <a:srgbClr val="0000FF"/>
                </a:solidFill>
              </a:rPr>
              <a:t>ời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- </a:t>
            </a:r>
            <a:r>
              <a:rPr lang="vi-VN" sz="2400" dirty="0" smtClean="0">
                <a:solidFill>
                  <a:srgbClr val="0000FF"/>
                </a:solidFill>
              </a:rPr>
              <a:t>đ</a:t>
            </a:r>
            <a:r>
              <a:rPr lang="en-US" sz="2400" dirty="0" err="1">
                <a:solidFill>
                  <a:srgbClr val="0000FF"/>
                </a:solidFill>
              </a:rPr>
              <a:t>âu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phải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nhân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gian</a:t>
            </a:r>
            <a:r>
              <a:rPr lang="en-US" sz="2400" dirty="0">
                <a:solidFill>
                  <a:srgbClr val="0000FF"/>
                </a:solidFill>
              </a:rPr>
              <a:t> ?</a:t>
            </a:r>
          </a:p>
          <a:p>
            <a:pPr algn="ctr"/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Sống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ch</a:t>
            </a:r>
            <a:r>
              <a:rPr lang="vi-VN" sz="2400" dirty="0">
                <a:solidFill>
                  <a:srgbClr val="0000FF"/>
                </a:solidFill>
              </a:rPr>
              <a:t>ă</a:t>
            </a:r>
            <a:r>
              <a:rPr lang="en-US" sz="2400" dirty="0">
                <a:solidFill>
                  <a:srgbClr val="0000FF"/>
                </a:solidFill>
              </a:rPr>
              <a:t>ng, </a:t>
            </a:r>
            <a:r>
              <a:rPr lang="en-US" sz="2400" dirty="0" err="1">
                <a:solidFill>
                  <a:srgbClr val="0000FF"/>
                </a:solidFill>
              </a:rPr>
              <a:t>một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vi-VN" sz="2400" dirty="0">
                <a:solidFill>
                  <a:srgbClr val="0000FF"/>
                </a:solidFill>
              </a:rPr>
              <a:t>đ</a:t>
            </a:r>
            <a:r>
              <a:rPr lang="en-US" sz="2400" dirty="0" err="1">
                <a:solidFill>
                  <a:srgbClr val="0000FF"/>
                </a:solidFill>
              </a:rPr>
              <a:t>ốm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lửa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tàn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mà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thôi</a:t>
            </a:r>
            <a:r>
              <a:rPr lang="en-US" sz="2400" dirty="0">
                <a:solidFill>
                  <a:srgbClr val="0000FF"/>
                </a:solidFill>
              </a:rPr>
              <a:t> !</a:t>
            </a:r>
          </a:p>
          <a:p>
            <a:pPr algn="ctr"/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Núi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cao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bởi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có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vi-VN" sz="2400" dirty="0">
                <a:solidFill>
                  <a:srgbClr val="0000FF"/>
                </a:solidFill>
              </a:rPr>
              <a:t>đ</a:t>
            </a:r>
            <a:r>
              <a:rPr lang="en-US" sz="2400" dirty="0" err="1">
                <a:solidFill>
                  <a:srgbClr val="0000FF"/>
                </a:solidFill>
              </a:rPr>
              <a:t>ất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bồi</a:t>
            </a:r>
            <a:endParaRPr lang="en-US" sz="2400" dirty="0">
              <a:solidFill>
                <a:srgbClr val="0000FF"/>
              </a:solidFill>
            </a:endParaRPr>
          </a:p>
          <a:p>
            <a:pPr algn="ctr"/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Núi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chê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vi-VN" sz="2400" dirty="0">
                <a:solidFill>
                  <a:srgbClr val="0000FF"/>
                </a:solidFill>
              </a:rPr>
              <a:t>đ</a:t>
            </a:r>
            <a:r>
              <a:rPr lang="en-US" sz="2400" dirty="0" err="1">
                <a:solidFill>
                  <a:srgbClr val="0000FF"/>
                </a:solidFill>
              </a:rPr>
              <a:t>ất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thấp</a:t>
            </a:r>
            <a:r>
              <a:rPr lang="en-US" sz="2400" dirty="0" smtClean="0">
                <a:solidFill>
                  <a:srgbClr val="0000FF"/>
                </a:solidFill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</a:rPr>
              <a:t>núi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ngồi</a:t>
            </a:r>
            <a:r>
              <a:rPr lang="en-US" sz="2400" dirty="0">
                <a:solidFill>
                  <a:srgbClr val="0000FF"/>
                </a:solidFill>
              </a:rPr>
              <a:t> ở </a:t>
            </a:r>
            <a:r>
              <a:rPr lang="vi-VN" sz="2400" dirty="0">
                <a:solidFill>
                  <a:srgbClr val="0000FF"/>
                </a:solidFill>
              </a:rPr>
              <a:t>đ</a:t>
            </a:r>
            <a:r>
              <a:rPr lang="en-US" sz="2400" dirty="0" err="1">
                <a:solidFill>
                  <a:srgbClr val="0000FF"/>
                </a:solidFill>
              </a:rPr>
              <a:t>âu</a:t>
            </a:r>
            <a:r>
              <a:rPr lang="en-US" sz="2400" dirty="0">
                <a:solidFill>
                  <a:srgbClr val="0000FF"/>
                </a:solidFill>
              </a:rPr>
              <a:t> ?</a:t>
            </a:r>
          </a:p>
          <a:p>
            <a:pPr algn="ctr"/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Muôn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dòng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sông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vi-VN" sz="2400" dirty="0">
                <a:solidFill>
                  <a:srgbClr val="0000FF"/>
                </a:solidFill>
              </a:rPr>
              <a:t>đ</a:t>
            </a:r>
            <a:r>
              <a:rPr lang="en-US" sz="2400" dirty="0">
                <a:solidFill>
                  <a:srgbClr val="0000FF"/>
                </a:solidFill>
              </a:rPr>
              <a:t>ổ </a:t>
            </a:r>
            <a:r>
              <a:rPr lang="en-US" sz="2400" dirty="0" err="1">
                <a:solidFill>
                  <a:srgbClr val="0000FF"/>
                </a:solidFill>
              </a:rPr>
              <a:t>biển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sâu</a:t>
            </a:r>
            <a:endParaRPr lang="en-US" sz="2400" dirty="0">
              <a:solidFill>
                <a:srgbClr val="0000FF"/>
              </a:solidFill>
            </a:endParaRPr>
          </a:p>
          <a:p>
            <a:pPr algn="ctr"/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Biển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chê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sông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nhỏ</a:t>
            </a:r>
            <a:r>
              <a:rPr lang="en-US" sz="2400" dirty="0" smtClean="0">
                <a:solidFill>
                  <a:srgbClr val="0000FF"/>
                </a:solidFill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</a:rPr>
              <a:t>biển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vi-VN" sz="2400" dirty="0">
                <a:solidFill>
                  <a:srgbClr val="0000FF"/>
                </a:solidFill>
              </a:rPr>
              <a:t>đ</a:t>
            </a:r>
            <a:r>
              <a:rPr lang="en-US" sz="2400" dirty="0" err="1">
                <a:solidFill>
                  <a:srgbClr val="0000FF"/>
                </a:solidFill>
              </a:rPr>
              <a:t>âu</a:t>
            </a:r>
            <a:r>
              <a:rPr lang="en-US" sz="2400" dirty="0">
                <a:solidFill>
                  <a:srgbClr val="0000FF"/>
                </a:solidFill>
              </a:rPr>
              <a:t> n</a:t>
            </a:r>
            <a:r>
              <a:rPr lang="vi-VN" sz="2400" dirty="0">
                <a:solidFill>
                  <a:srgbClr val="0000FF"/>
                </a:solidFill>
              </a:rPr>
              <a:t>ư</a:t>
            </a:r>
            <a:r>
              <a:rPr lang="en-US" sz="2400" dirty="0" err="1">
                <a:solidFill>
                  <a:srgbClr val="0000FF"/>
                </a:solidFill>
              </a:rPr>
              <a:t>ớc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còn</a:t>
            </a:r>
            <a:r>
              <a:rPr lang="en-US" sz="2400" dirty="0">
                <a:solidFill>
                  <a:srgbClr val="0000FF"/>
                </a:solidFill>
              </a:rPr>
              <a:t> ?</a:t>
            </a:r>
          </a:p>
          <a:p>
            <a:pPr>
              <a:spcBef>
                <a:spcPct val="50000"/>
              </a:spcBef>
            </a:pPr>
            <a:r>
              <a:rPr lang="en-US" sz="2400" dirty="0" smtClean="0"/>
              <a:t>                                               </a:t>
            </a:r>
            <a:r>
              <a:rPr lang="en-US" sz="2400" b="1" dirty="0" err="1" smtClean="0"/>
              <a:t>Tố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Hữu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Plant0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00200"/>
            <a:ext cx="8382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WordArt 3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077200" cy="14478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b="1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CỦNG CỐ - DẶN DÒ.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524000" y="2286000"/>
            <a:ext cx="6858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en-US" sz="3600" b="1">
                <a:solidFill>
                  <a:srgbClr val="FF5050"/>
                </a:solidFill>
              </a:rPr>
              <a:t>Nắm vững nội dung bài học</a:t>
            </a:r>
            <a:r>
              <a:rPr lang="en-US" sz="3200" b="1">
                <a:solidFill>
                  <a:srgbClr val="FF5050"/>
                </a:solidFill>
              </a:rPr>
              <a:t>.</a:t>
            </a:r>
          </a:p>
          <a:p>
            <a:pPr marL="342900" indent="-342900" eaLnBrk="1" hangingPunct="1">
              <a:spcBef>
                <a:spcPct val="50000"/>
              </a:spcBef>
            </a:pPr>
            <a:endParaRPr lang="en-US" sz="3200" b="1">
              <a:solidFill>
                <a:srgbClr val="FF5050"/>
              </a:solidFill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219200" y="4343400"/>
            <a:ext cx="7543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5050"/>
                </a:solidFill>
              </a:rPr>
              <a:t>3. Chuẩn bị: bài tiếp theo.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1524000" y="3048000"/>
            <a:ext cx="6858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2. Học thuộc </a:t>
            </a:r>
            <a:r>
              <a:rPr lang="vi-VN" sz="3600" b="1">
                <a:solidFill>
                  <a:srgbClr val="FF0000"/>
                </a:solidFill>
              </a:rPr>
              <a:t>đ</a:t>
            </a:r>
            <a:r>
              <a:rPr lang="en-US" sz="3600" b="1">
                <a:solidFill>
                  <a:srgbClr val="FF0000"/>
                </a:solidFill>
              </a:rPr>
              <a:t>oạn v</a:t>
            </a:r>
            <a:r>
              <a:rPr lang="vi-VN" sz="3600" b="1">
                <a:solidFill>
                  <a:srgbClr val="FF0000"/>
                </a:solidFill>
              </a:rPr>
              <a:t>ă</a:t>
            </a:r>
            <a:r>
              <a:rPr lang="en-US" sz="3600" b="1">
                <a:solidFill>
                  <a:srgbClr val="FF0000"/>
                </a:solidFill>
              </a:rPr>
              <a:t>n em thích nhất.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/>
      <p:bldP spid="440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507589" y="2133600"/>
            <a:ext cx="8382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             </a:t>
            </a:r>
            <a:r>
              <a:rPr lang="en-US" sz="1600" dirty="0" smtClean="0"/>
              <a:t>     </a:t>
            </a:r>
            <a:r>
              <a:rPr lang="en-US" sz="3200" dirty="0" smtClean="0"/>
              <a:t>Con </a:t>
            </a:r>
            <a:r>
              <a:rPr lang="en-US" sz="3200" dirty="0" err="1" smtClean="0"/>
              <a:t>ong</a:t>
            </a:r>
            <a:r>
              <a:rPr lang="en-US" sz="3200" dirty="0" smtClean="0"/>
              <a:t> </a:t>
            </a:r>
            <a:r>
              <a:rPr lang="en-US" sz="3200" dirty="0" err="1"/>
              <a:t>làm</a:t>
            </a:r>
            <a:r>
              <a:rPr lang="en-US" sz="3200" dirty="0"/>
              <a:t> </a:t>
            </a:r>
            <a:r>
              <a:rPr lang="en-US" sz="3200" dirty="0" err="1"/>
              <a:t>mật</a:t>
            </a:r>
            <a:r>
              <a:rPr lang="en-US" sz="3200" dirty="0"/>
              <a:t>, </a:t>
            </a:r>
            <a:r>
              <a:rPr lang="en-US" sz="3200" dirty="0" err="1" smtClean="0"/>
              <a:t>yêu</a:t>
            </a:r>
            <a:r>
              <a:rPr lang="en-US" sz="3200" dirty="0" smtClean="0"/>
              <a:t> </a:t>
            </a:r>
            <a:r>
              <a:rPr lang="en-US" sz="3200" dirty="0" err="1"/>
              <a:t>hoa</a:t>
            </a:r>
            <a:r>
              <a:rPr lang="en-US" sz="3200" dirty="0"/>
              <a:t>   </a:t>
            </a:r>
          </a:p>
          <a:p>
            <a:pPr>
              <a:spcBef>
                <a:spcPct val="50000"/>
              </a:spcBef>
            </a:pPr>
            <a:r>
              <a:rPr lang="en-US" sz="3200" dirty="0"/>
              <a:t> Con </a:t>
            </a:r>
            <a:r>
              <a:rPr lang="en-US" sz="3200" dirty="0" err="1"/>
              <a:t>cá</a:t>
            </a:r>
            <a:r>
              <a:rPr lang="en-US" sz="3200" dirty="0"/>
              <a:t> </a:t>
            </a:r>
            <a:r>
              <a:rPr lang="en-US" sz="3200" dirty="0" err="1"/>
              <a:t>bơi</a:t>
            </a:r>
            <a:r>
              <a:rPr lang="en-US" sz="3200" dirty="0"/>
              <a:t>, </a:t>
            </a:r>
            <a:r>
              <a:rPr lang="en-US" sz="3200" dirty="0" err="1" smtClean="0"/>
              <a:t>yêu</a:t>
            </a:r>
            <a:r>
              <a:rPr lang="en-US" sz="3200" dirty="0" smtClean="0"/>
              <a:t> </a:t>
            </a:r>
            <a:r>
              <a:rPr lang="en-US" sz="3200" dirty="0" err="1" smtClean="0"/>
              <a:t>nước</a:t>
            </a:r>
            <a:r>
              <a:rPr lang="en-US" sz="3200" dirty="0" smtClean="0"/>
              <a:t>; con </a:t>
            </a:r>
            <a:r>
              <a:rPr lang="en-US" sz="3200" dirty="0" err="1"/>
              <a:t>chim</a:t>
            </a:r>
            <a:r>
              <a:rPr lang="en-US" sz="3200" dirty="0"/>
              <a:t> ca, </a:t>
            </a:r>
            <a:r>
              <a:rPr lang="en-US" sz="3200" dirty="0" err="1" smtClean="0"/>
              <a:t>yêu</a:t>
            </a:r>
            <a:r>
              <a:rPr lang="en-US" sz="3200" dirty="0" smtClean="0"/>
              <a:t> </a:t>
            </a:r>
            <a:r>
              <a:rPr lang="en-US" sz="3200" dirty="0" err="1"/>
              <a:t>trời</a:t>
            </a:r>
            <a:r>
              <a:rPr lang="en-US" sz="3200" dirty="0"/>
              <a:t>.</a:t>
            </a:r>
          </a:p>
          <a:p>
            <a:pPr>
              <a:spcBef>
                <a:spcPct val="50000"/>
              </a:spcBef>
            </a:pPr>
            <a:r>
              <a:rPr lang="en-US" sz="3200" dirty="0"/>
              <a:t>          Con </a:t>
            </a:r>
            <a:r>
              <a:rPr lang="en-US" sz="3200" dirty="0" err="1"/>
              <a:t>người</a:t>
            </a:r>
            <a:r>
              <a:rPr lang="en-US" sz="3200" dirty="0"/>
              <a:t> </a:t>
            </a:r>
            <a:r>
              <a:rPr lang="en-US" sz="3200" dirty="0" err="1"/>
              <a:t>muốn</a:t>
            </a:r>
            <a:r>
              <a:rPr lang="en-US" sz="3200" dirty="0"/>
              <a:t> </a:t>
            </a:r>
            <a:r>
              <a:rPr lang="en-US" sz="3200" dirty="0" err="1"/>
              <a:t>sống</a:t>
            </a:r>
            <a:r>
              <a:rPr lang="en-US" sz="3200" dirty="0"/>
              <a:t>, </a:t>
            </a:r>
            <a:r>
              <a:rPr lang="en-US" sz="3200" dirty="0" smtClean="0"/>
              <a:t>con </a:t>
            </a:r>
            <a:r>
              <a:rPr lang="en-US" sz="3200" dirty="0" err="1"/>
              <a:t>ơi</a:t>
            </a:r>
            <a:endParaRPr lang="en-US" sz="3200" dirty="0"/>
          </a:p>
          <a:p>
            <a:pPr>
              <a:spcBef>
                <a:spcPct val="50000"/>
              </a:spcBef>
            </a:pPr>
            <a:r>
              <a:rPr lang="en-US" sz="3200" dirty="0"/>
              <a:t>    </a:t>
            </a:r>
            <a:r>
              <a:rPr lang="en-US" sz="3200" dirty="0" err="1"/>
              <a:t>Phải</a:t>
            </a:r>
            <a:r>
              <a:rPr lang="en-US" sz="3200" dirty="0"/>
              <a:t> </a:t>
            </a:r>
            <a:r>
              <a:rPr lang="en-US" sz="3200" dirty="0" err="1"/>
              <a:t>yêu</a:t>
            </a:r>
            <a:r>
              <a:rPr lang="en-US" sz="3200" dirty="0"/>
              <a:t> </a:t>
            </a:r>
            <a:r>
              <a:rPr lang="en-US" sz="3200" dirty="0" err="1"/>
              <a:t>đồng</a:t>
            </a:r>
            <a:r>
              <a:rPr lang="en-US" sz="3200" dirty="0"/>
              <a:t> </a:t>
            </a:r>
            <a:r>
              <a:rPr lang="en-US" sz="3200" dirty="0" err="1"/>
              <a:t>chí</a:t>
            </a:r>
            <a:r>
              <a:rPr lang="en-US" sz="3200" dirty="0"/>
              <a:t>, </a:t>
            </a:r>
            <a:r>
              <a:rPr lang="en-US" sz="3200" dirty="0" err="1" smtClean="0"/>
              <a:t>yêu</a:t>
            </a:r>
            <a:r>
              <a:rPr lang="en-US" sz="3200" dirty="0" smtClean="0"/>
              <a:t> </a:t>
            </a:r>
            <a:r>
              <a:rPr lang="en-US" sz="3200" dirty="0" err="1"/>
              <a:t>người</a:t>
            </a:r>
            <a:r>
              <a:rPr lang="en-US" sz="3200" dirty="0"/>
              <a:t> </a:t>
            </a:r>
            <a:r>
              <a:rPr lang="en-US" sz="3200" dirty="0" err="1"/>
              <a:t>anh</a:t>
            </a:r>
            <a:r>
              <a:rPr lang="en-US" sz="3200" dirty="0"/>
              <a:t> </a:t>
            </a:r>
            <a:r>
              <a:rPr lang="en-US" sz="3200" dirty="0" err="1"/>
              <a:t>em</a:t>
            </a:r>
            <a:r>
              <a:rPr lang="en-US" sz="3200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29000" y="11430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C00000"/>
                </a:solidFill>
              </a:rPr>
              <a:t>Tiếng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ru</a:t>
            </a:r>
            <a:endParaRPr lang="en-US" sz="3600" b="1" dirty="0">
              <a:solidFill>
                <a:srgbClr val="C0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 flipH="1">
            <a:off x="4800600" y="2286000"/>
            <a:ext cx="76200" cy="38100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 bwMode="auto">
          <a:xfrm flipH="1">
            <a:off x="6483145" y="2247900"/>
            <a:ext cx="76200" cy="38100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 flipH="1">
            <a:off x="6400800" y="2247900"/>
            <a:ext cx="76200" cy="38100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 bwMode="auto">
          <a:xfrm flipH="1">
            <a:off x="2743200" y="2971800"/>
            <a:ext cx="76200" cy="38100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 bwMode="auto">
          <a:xfrm flipH="1">
            <a:off x="4714568" y="2971800"/>
            <a:ext cx="76200" cy="38100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auto">
          <a:xfrm flipH="1">
            <a:off x="4790768" y="2985319"/>
            <a:ext cx="76200" cy="38100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auto">
          <a:xfrm flipH="1">
            <a:off x="7160342" y="3681092"/>
            <a:ext cx="76200" cy="38100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flipH="1">
            <a:off x="7114868" y="2971800"/>
            <a:ext cx="76200" cy="38100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 bwMode="auto">
          <a:xfrm flipH="1">
            <a:off x="8727358" y="2944761"/>
            <a:ext cx="76200" cy="38100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 bwMode="auto">
          <a:xfrm flipH="1">
            <a:off x="8823222" y="2943532"/>
            <a:ext cx="76200" cy="38100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 bwMode="auto">
          <a:xfrm flipH="1">
            <a:off x="5867400" y="3657600"/>
            <a:ext cx="76200" cy="38100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 bwMode="auto">
          <a:xfrm flipH="1">
            <a:off x="7277100" y="3681092"/>
            <a:ext cx="76200" cy="38100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 bwMode="auto">
          <a:xfrm flipH="1">
            <a:off x="4343400" y="4419600"/>
            <a:ext cx="76200" cy="38100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 bwMode="auto">
          <a:xfrm flipH="1">
            <a:off x="7848600" y="4419600"/>
            <a:ext cx="76200" cy="38100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 bwMode="auto">
          <a:xfrm flipH="1">
            <a:off x="7924800" y="4419600"/>
            <a:ext cx="76200" cy="38100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sz="quarter" idx="2"/>
          </p:nvPr>
        </p:nvSpPr>
        <p:spPr>
          <a:xfrm>
            <a:off x="4572000" y="1295400"/>
            <a:ext cx="4038600" cy="1828800"/>
          </a:xfrm>
        </p:spPr>
        <p:txBody>
          <a:bodyPr/>
          <a:lstStyle/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</p:txBody>
      </p:sp>
      <p:pic>
        <p:nvPicPr>
          <p:cNvPr id="19459" name="Picture 3" descr="scan008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9600"/>
            <a:ext cx="4724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 descr="Landscape_82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41888" y="609600"/>
            <a:ext cx="4202112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5" descr="Landscape_27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3505200"/>
            <a:ext cx="4114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914400" y="0"/>
            <a:ext cx="766603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Con ong, con cá, con chim yêu những gì ? Vì sao?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048000" y="5791200"/>
            <a:ext cx="6096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Con chim yêu trời vì có bầu trời cao rộng chim mới tung t</a:t>
            </a:r>
            <a:r>
              <a:rPr lang="vi-VN" sz="2400" b="1"/>
              <a:t>ă</a:t>
            </a:r>
            <a:r>
              <a:rPr lang="en-US" sz="2400" b="1"/>
              <a:t>ng bay l</a:t>
            </a:r>
            <a:r>
              <a:rPr lang="vi-VN" sz="2400" b="1"/>
              <a:t>ư</a:t>
            </a:r>
            <a:r>
              <a:rPr lang="en-US" sz="2400" b="1"/>
              <a:t>ợn. 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04800" y="4343400"/>
            <a:ext cx="41148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FontTx/>
              <a:buBlip>
                <a:blip r:embed="rId5"/>
              </a:buBlip>
            </a:pPr>
            <a:r>
              <a:rPr lang="en-US" sz="2400" b="1"/>
              <a:t>Ong yêu hoa vì hoa có mật giúp ong làm mật </a:t>
            </a:r>
          </a:p>
          <a:p>
            <a:pPr>
              <a:spcBef>
                <a:spcPct val="50000"/>
              </a:spcBef>
            </a:pPr>
            <a:endParaRPr lang="en-US" sz="2400" b="1"/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3810000" y="2514600"/>
            <a:ext cx="533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1" hangingPunct="1">
              <a:spcBef>
                <a:spcPct val="20000"/>
              </a:spcBef>
              <a:buFontTx/>
              <a:buBlip>
                <a:blip r:embed="rId5"/>
              </a:buBlip>
            </a:pPr>
            <a:r>
              <a:rPr lang="en-US" sz="2400"/>
              <a:t>Con cá yêu n</a:t>
            </a:r>
            <a:r>
              <a:rPr lang="vi-VN" sz="2400"/>
              <a:t>ư</a:t>
            </a:r>
            <a:r>
              <a:rPr lang="en-US" sz="2400"/>
              <a:t>ớc vì có n</a:t>
            </a:r>
            <a:r>
              <a:rPr lang="vi-VN" sz="2400"/>
              <a:t>ư</a:t>
            </a:r>
            <a:r>
              <a:rPr lang="en-US" sz="2400"/>
              <a:t>ớc cá mới sống </a:t>
            </a:r>
            <a:r>
              <a:rPr lang="vi-VN" sz="2400"/>
              <a:t>đư</a:t>
            </a:r>
            <a:r>
              <a:rPr lang="en-US" sz="2400"/>
              <a:t>ợc không có n</a:t>
            </a:r>
            <a:r>
              <a:rPr lang="vi-VN" sz="2400"/>
              <a:t>ư</a:t>
            </a:r>
            <a:r>
              <a:rPr lang="en-US" sz="2400"/>
              <a:t>ớc cá sẽ chết.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 build="allAtOnce"/>
      <p:bldP spid="19463" grpId="0"/>
      <p:bldP spid="19464" grpId="0"/>
      <p:bldP spid="194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0" y="1769514"/>
            <a:ext cx="7848600" cy="8382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sz="2400" dirty="0" smtClean="0"/>
              <a:t>         </a:t>
            </a:r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ngôi</a:t>
            </a:r>
            <a:r>
              <a:rPr lang="en-US" b="1" dirty="0" smtClean="0"/>
              <a:t> </a:t>
            </a:r>
            <a:r>
              <a:rPr lang="en-US" b="1" dirty="0" err="1" smtClean="0"/>
              <a:t>sao</a:t>
            </a:r>
            <a:r>
              <a:rPr lang="en-US" b="1" dirty="0" smtClean="0"/>
              <a:t> </a:t>
            </a:r>
            <a:r>
              <a:rPr lang="en-US" b="1" dirty="0" err="1" smtClean="0"/>
              <a:t>có</a:t>
            </a:r>
            <a:r>
              <a:rPr lang="en-US" b="1" dirty="0" smtClean="0"/>
              <a:t> </a:t>
            </a:r>
            <a:r>
              <a:rPr lang="en-US" b="1" dirty="0" err="1" smtClean="0"/>
              <a:t>làm</a:t>
            </a:r>
            <a:r>
              <a:rPr lang="en-US" b="1" dirty="0" smtClean="0"/>
              <a:t> </a:t>
            </a:r>
            <a:r>
              <a:rPr lang="en-US" b="1" dirty="0" err="1" smtClean="0"/>
              <a:t>cho</a:t>
            </a:r>
            <a:r>
              <a:rPr lang="en-US" b="1" dirty="0" smtClean="0"/>
              <a:t> </a:t>
            </a:r>
            <a:r>
              <a:rPr lang="en-US" b="1" dirty="0" err="1" smtClean="0"/>
              <a:t>bầu</a:t>
            </a:r>
            <a:r>
              <a:rPr lang="en-US" b="1" dirty="0" smtClean="0"/>
              <a:t> </a:t>
            </a:r>
            <a:r>
              <a:rPr lang="en-US" b="1" dirty="0" err="1" smtClean="0"/>
              <a:t>trời</a:t>
            </a:r>
            <a:r>
              <a:rPr lang="en-US" b="1" dirty="0" smtClean="0"/>
              <a:t> </a:t>
            </a:r>
            <a:r>
              <a:rPr lang="vi-VN" b="1" dirty="0" smtClean="0"/>
              <a:t>đ</a:t>
            </a:r>
            <a:r>
              <a:rPr lang="en-US" b="1" dirty="0" err="1" smtClean="0"/>
              <a:t>êm</a:t>
            </a:r>
            <a:r>
              <a:rPr lang="en-US" b="1" dirty="0" smtClean="0"/>
              <a:t> </a:t>
            </a:r>
            <a:r>
              <a:rPr lang="en-US" b="1" dirty="0" err="1" smtClean="0"/>
              <a:t>sáng</a:t>
            </a:r>
            <a:r>
              <a:rPr lang="en-US" b="1" dirty="0" smtClean="0"/>
              <a:t> </a:t>
            </a:r>
            <a:r>
              <a:rPr lang="en-US" b="1" dirty="0" err="1" smtClean="0"/>
              <a:t>không</a:t>
            </a:r>
            <a:r>
              <a:rPr lang="en-US" b="1" dirty="0" smtClean="0"/>
              <a:t> ?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.                                               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219200" y="4038600"/>
            <a:ext cx="6477000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838200" y="2814191"/>
            <a:ext cx="8001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C00000"/>
                </a:solidFill>
              </a:rPr>
              <a:t>     </a:t>
            </a:r>
            <a:r>
              <a:rPr lang="en-US" sz="3200" dirty="0" err="1" smtClean="0">
                <a:solidFill>
                  <a:srgbClr val="C00000"/>
                </a:solidFill>
              </a:rPr>
              <a:t>Nhiều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ngôi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sao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mới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làm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vi-VN" sz="3200" dirty="0">
                <a:solidFill>
                  <a:srgbClr val="C00000"/>
                </a:solidFill>
              </a:rPr>
              <a:t>đư</a:t>
            </a:r>
            <a:r>
              <a:rPr lang="en-US" sz="3200" dirty="0" err="1">
                <a:solidFill>
                  <a:srgbClr val="C00000"/>
                </a:solidFill>
              </a:rPr>
              <a:t>ợc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bầu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trời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vi-VN" sz="3200" dirty="0">
                <a:solidFill>
                  <a:srgbClr val="C00000"/>
                </a:solidFill>
              </a:rPr>
              <a:t>đ</a:t>
            </a:r>
            <a:r>
              <a:rPr lang="en-US" sz="3200" dirty="0" err="1">
                <a:solidFill>
                  <a:srgbClr val="C00000"/>
                </a:solidFill>
              </a:rPr>
              <a:t>êm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sáng</a:t>
            </a:r>
            <a:r>
              <a:rPr lang="en-US" sz="32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3200400" y="451303"/>
            <a:ext cx="2239396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CC"/>
                </a:solidFill>
              </a:rPr>
              <a:t>  </a:t>
            </a:r>
            <a:r>
              <a:rPr lang="en-US" sz="3200" b="1" dirty="0" err="1" smtClean="0">
                <a:solidFill>
                  <a:srgbClr val="0000CC"/>
                </a:solidFill>
              </a:rPr>
              <a:t>Tập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đọc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</a:p>
          <a:p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</a:rPr>
              <a:t>Tiếng</a:t>
            </a:r>
            <a:r>
              <a:rPr lang="en-US" sz="3600" b="1" dirty="0" smtClean="0">
                <a:solidFill>
                  <a:srgbClr val="FFC000"/>
                </a:solidFill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</a:rPr>
              <a:t>ru</a:t>
            </a:r>
            <a:r>
              <a:rPr lang="en-US" sz="3600" b="1" dirty="0" smtClean="0">
                <a:solidFill>
                  <a:srgbClr val="FFC000"/>
                </a:solidFill>
              </a:rPr>
              <a:t> </a:t>
            </a:r>
            <a:endParaRPr lang="en-US" sz="3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  <p:bldP spid="215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09800"/>
            <a:ext cx="8229600" cy="990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dirty="0" smtClean="0">
                <a:solidFill>
                  <a:srgbClr val="3333CC"/>
                </a:solidFill>
              </a:rPr>
              <a:t>    </a:t>
            </a:r>
            <a:r>
              <a:rPr lang="en-US" b="1" dirty="0" err="1" smtClean="0">
                <a:solidFill>
                  <a:srgbClr val="3333CC"/>
                </a:solidFill>
              </a:rPr>
              <a:t>Một</a:t>
            </a:r>
            <a:r>
              <a:rPr lang="en-US" b="1" dirty="0" smtClean="0">
                <a:solidFill>
                  <a:srgbClr val="3333CC"/>
                </a:solidFill>
              </a:rPr>
              <a:t> </a:t>
            </a:r>
            <a:r>
              <a:rPr lang="en-US" b="1" dirty="0" err="1" smtClean="0">
                <a:solidFill>
                  <a:srgbClr val="3333CC"/>
                </a:solidFill>
              </a:rPr>
              <a:t>thân</a:t>
            </a:r>
            <a:r>
              <a:rPr lang="en-US" b="1" dirty="0" smtClean="0">
                <a:solidFill>
                  <a:srgbClr val="3333CC"/>
                </a:solidFill>
              </a:rPr>
              <a:t> </a:t>
            </a:r>
            <a:r>
              <a:rPr lang="en-US" b="1" dirty="0" err="1" smtClean="0">
                <a:solidFill>
                  <a:srgbClr val="3333CC"/>
                </a:solidFill>
              </a:rPr>
              <a:t>lúa</a:t>
            </a:r>
            <a:r>
              <a:rPr lang="en-US" b="1" dirty="0" smtClean="0">
                <a:solidFill>
                  <a:srgbClr val="3333CC"/>
                </a:solidFill>
              </a:rPr>
              <a:t> </a:t>
            </a:r>
            <a:r>
              <a:rPr lang="en-US" b="1" dirty="0" err="1" smtClean="0">
                <a:solidFill>
                  <a:srgbClr val="3333CC"/>
                </a:solidFill>
              </a:rPr>
              <a:t>chín</a:t>
            </a:r>
            <a:r>
              <a:rPr lang="en-US" b="1" dirty="0" smtClean="0">
                <a:solidFill>
                  <a:srgbClr val="3333CC"/>
                </a:solidFill>
              </a:rPr>
              <a:t> </a:t>
            </a:r>
            <a:r>
              <a:rPr lang="en-US" b="1" dirty="0" err="1" smtClean="0">
                <a:solidFill>
                  <a:srgbClr val="3333CC"/>
                </a:solidFill>
              </a:rPr>
              <a:t>có</a:t>
            </a:r>
            <a:r>
              <a:rPr lang="en-US" b="1" dirty="0" smtClean="0">
                <a:solidFill>
                  <a:srgbClr val="3333CC"/>
                </a:solidFill>
              </a:rPr>
              <a:t> </a:t>
            </a:r>
            <a:r>
              <a:rPr lang="en-US" b="1" dirty="0" err="1" smtClean="0">
                <a:solidFill>
                  <a:srgbClr val="3333CC"/>
                </a:solidFill>
              </a:rPr>
              <a:t>làm</a:t>
            </a:r>
            <a:r>
              <a:rPr lang="en-US" b="1" dirty="0" smtClean="0">
                <a:solidFill>
                  <a:srgbClr val="3333CC"/>
                </a:solidFill>
              </a:rPr>
              <a:t> </a:t>
            </a:r>
            <a:r>
              <a:rPr lang="en-US" b="1" dirty="0" err="1" smtClean="0">
                <a:solidFill>
                  <a:srgbClr val="3333CC"/>
                </a:solidFill>
              </a:rPr>
              <a:t>nên</a:t>
            </a:r>
            <a:r>
              <a:rPr lang="en-US" b="1" dirty="0" smtClean="0">
                <a:solidFill>
                  <a:srgbClr val="3333CC"/>
                </a:solidFill>
              </a:rPr>
              <a:t> </a:t>
            </a:r>
            <a:r>
              <a:rPr lang="en-US" b="1" dirty="0" err="1" smtClean="0">
                <a:solidFill>
                  <a:srgbClr val="3333CC"/>
                </a:solidFill>
              </a:rPr>
              <a:t>một</a:t>
            </a:r>
            <a:r>
              <a:rPr lang="en-US" b="1" dirty="0" smtClean="0">
                <a:solidFill>
                  <a:srgbClr val="3333CC"/>
                </a:solidFill>
              </a:rPr>
              <a:t> </a:t>
            </a:r>
            <a:r>
              <a:rPr lang="en-US" b="1" dirty="0" err="1" smtClean="0">
                <a:solidFill>
                  <a:srgbClr val="3333CC"/>
                </a:solidFill>
              </a:rPr>
              <a:t>mùa</a:t>
            </a:r>
            <a:r>
              <a:rPr lang="en-US" b="1" dirty="0" smtClean="0">
                <a:solidFill>
                  <a:srgbClr val="3333CC"/>
                </a:solidFill>
              </a:rPr>
              <a:t> </a:t>
            </a:r>
            <a:r>
              <a:rPr lang="en-US" b="1" dirty="0" err="1" smtClean="0">
                <a:solidFill>
                  <a:srgbClr val="3333CC"/>
                </a:solidFill>
              </a:rPr>
              <a:t>vàng</a:t>
            </a:r>
            <a:r>
              <a:rPr lang="en-US" b="1" dirty="0" smtClean="0">
                <a:solidFill>
                  <a:srgbClr val="3333CC"/>
                </a:solidFill>
              </a:rPr>
              <a:t> </a:t>
            </a:r>
            <a:r>
              <a:rPr lang="en-US" b="1" dirty="0" err="1" smtClean="0">
                <a:solidFill>
                  <a:srgbClr val="3333CC"/>
                </a:solidFill>
              </a:rPr>
              <a:t>không</a:t>
            </a:r>
            <a:r>
              <a:rPr lang="en-US" b="1" dirty="0" smtClean="0">
                <a:solidFill>
                  <a:srgbClr val="3333CC"/>
                </a:solidFill>
              </a:rPr>
              <a:t> ?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52400" y="3227439"/>
            <a:ext cx="883920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3600" dirty="0" smtClean="0">
                <a:solidFill>
                  <a:srgbClr val="3333CC"/>
                </a:solidFill>
              </a:rPr>
              <a:t>    </a:t>
            </a:r>
            <a:r>
              <a:rPr lang="en-US" sz="3600" dirty="0" err="1" smtClean="0">
                <a:solidFill>
                  <a:srgbClr val="C00000"/>
                </a:solidFill>
              </a:rPr>
              <a:t>Vô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vàn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thân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lúa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chín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mới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làm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nên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mùa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vàng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0" y="685800"/>
            <a:ext cx="2239396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CC"/>
                </a:solidFill>
              </a:rPr>
              <a:t>  </a:t>
            </a:r>
            <a:r>
              <a:rPr lang="en-US" sz="3200" b="1" dirty="0" err="1" smtClean="0">
                <a:solidFill>
                  <a:srgbClr val="0000CC"/>
                </a:solidFill>
              </a:rPr>
              <a:t>Tập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đọc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</a:p>
          <a:p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</a:rPr>
              <a:t>Tiếng</a:t>
            </a:r>
            <a:r>
              <a:rPr lang="en-US" sz="3600" b="1" dirty="0" smtClean="0">
                <a:solidFill>
                  <a:srgbClr val="FFC000"/>
                </a:solidFill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</a:rPr>
              <a:t>ru</a:t>
            </a:r>
            <a:r>
              <a:rPr lang="en-US" sz="3600" b="1" dirty="0" smtClean="0">
                <a:solidFill>
                  <a:srgbClr val="FFC000"/>
                </a:solidFill>
              </a:rPr>
              <a:t> </a:t>
            </a:r>
            <a:endParaRPr lang="en-US" sz="3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253175"/>
            <a:ext cx="7924800" cy="1371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dirty="0" smtClean="0">
                <a:solidFill>
                  <a:srgbClr val="3333CC"/>
                </a:solidFill>
              </a:rPr>
              <a:t>     </a:t>
            </a:r>
            <a:r>
              <a:rPr lang="en-US" b="1" dirty="0" err="1" smtClean="0">
                <a:solidFill>
                  <a:srgbClr val="3333CC"/>
                </a:solidFill>
              </a:rPr>
              <a:t>Một</a:t>
            </a:r>
            <a:r>
              <a:rPr lang="en-US" b="1" dirty="0" smtClean="0">
                <a:solidFill>
                  <a:srgbClr val="3333CC"/>
                </a:solidFill>
              </a:rPr>
              <a:t> </a:t>
            </a:r>
            <a:r>
              <a:rPr lang="en-US" b="1" dirty="0" smtClean="0">
                <a:solidFill>
                  <a:srgbClr val="3333CC"/>
                </a:solidFill>
              </a:rPr>
              <a:t>ng</a:t>
            </a:r>
            <a:r>
              <a:rPr lang="vi-VN" b="1" dirty="0" smtClean="0">
                <a:solidFill>
                  <a:srgbClr val="3333CC"/>
                </a:solidFill>
              </a:rPr>
              <a:t>ư</a:t>
            </a:r>
            <a:r>
              <a:rPr lang="en-US" b="1" dirty="0" err="1" smtClean="0">
                <a:solidFill>
                  <a:srgbClr val="3333CC"/>
                </a:solidFill>
              </a:rPr>
              <a:t>ời</a:t>
            </a:r>
            <a:r>
              <a:rPr lang="en-US" b="1" dirty="0" smtClean="0">
                <a:solidFill>
                  <a:srgbClr val="3333CC"/>
                </a:solidFill>
              </a:rPr>
              <a:t> </a:t>
            </a:r>
            <a:r>
              <a:rPr lang="en-US" b="1" dirty="0" err="1" smtClean="0">
                <a:solidFill>
                  <a:srgbClr val="3333CC"/>
                </a:solidFill>
              </a:rPr>
              <a:t>có</a:t>
            </a:r>
            <a:r>
              <a:rPr lang="en-US" b="1" dirty="0" smtClean="0">
                <a:solidFill>
                  <a:srgbClr val="3333CC"/>
                </a:solidFill>
              </a:rPr>
              <a:t> </a:t>
            </a:r>
            <a:r>
              <a:rPr lang="vi-VN" b="1" dirty="0" smtClean="0">
                <a:solidFill>
                  <a:srgbClr val="3333CC"/>
                </a:solidFill>
              </a:rPr>
              <a:t>đư</a:t>
            </a:r>
            <a:r>
              <a:rPr lang="en-US" b="1" dirty="0" err="1" smtClean="0">
                <a:solidFill>
                  <a:srgbClr val="3333CC"/>
                </a:solidFill>
              </a:rPr>
              <a:t>ợc</a:t>
            </a:r>
            <a:r>
              <a:rPr lang="en-US" b="1" dirty="0" smtClean="0">
                <a:solidFill>
                  <a:srgbClr val="3333CC"/>
                </a:solidFill>
              </a:rPr>
              <a:t> </a:t>
            </a:r>
            <a:r>
              <a:rPr lang="en-US" b="1" dirty="0" err="1" smtClean="0">
                <a:solidFill>
                  <a:srgbClr val="3333CC"/>
                </a:solidFill>
              </a:rPr>
              <a:t>gọi</a:t>
            </a:r>
            <a:r>
              <a:rPr lang="en-US" b="1" dirty="0" smtClean="0">
                <a:solidFill>
                  <a:srgbClr val="3333CC"/>
                </a:solidFill>
              </a:rPr>
              <a:t> </a:t>
            </a:r>
            <a:r>
              <a:rPr lang="en-US" b="1" dirty="0" err="1" smtClean="0">
                <a:solidFill>
                  <a:srgbClr val="3333CC"/>
                </a:solidFill>
              </a:rPr>
              <a:t>là</a:t>
            </a:r>
            <a:r>
              <a:rPr lang="en-US" b="1" dirty="0" smtClean="0">
                <a:solidFill>
                  <a:srgbClr val="3333CC"/>
                </a:solidFill>
              </a:rPr>
              <a:t> </a:t>
            </a:r>
            <a:r>
              <a:rPr lang="en-US" b="1" dirty="0" err="1" smtClean="0">
                <a:solidFill>
                  <a:srgbClr val="3333CC"/>
                </a:solidFill>
              </a:rPr>
              <a:t>một</a:t>
            </a:r>
            <a:r>
              <a:rPr lang="en-US" b="1" dirty="0" smtClean="0">
                <a:solidFill>
                  <a:srgbClr val="3333CC"/>
                </a:solidFill>
              </a:rPr>
              <a:t> </a:t>
            </a:r>
            <a:r>
              <a:rPr lang="en-US" b="1" dirty="0" err="1" smtClean="0">
                <a:solidFill>
                  <a:srgbClr val="3333CC"/>
                </a:solidFill>
              </a:rPr>
              <a:t>nhân</a:t>
            </a:r>
            <a:r>
              <a:rPr lang="en-US" b="1" dirty="0" smtClean="0">
                <a:solidFill>
                  <a:srgbClr val="3333CC"/>
                </a:solidFill>
              </a:rPr>
              <a:t> </a:t>
            </a:r>
            <a:r>
              <a:rPr lang="en-US" b="1" dirty="0" err="1" smtClean="0">
                <a:solidFill>
                  <a:srgbClr val="3333CC"/>
                </a:solidFill>
              </a:rPr>
              <a:t>gian</a:t>
            </a:r>
            <a:r>
              <a:rPr lang="en-US" b="1" dirty="0" smtClean="0">
                <a:solidFill>
                  <a:srgbClr val="3333CC"/>
                </a:solidFill>
              </a:rPr>
              <a:t> </a:t>
            </a:r>
            <a:r>
              <a:rPr lang="en-US" b="1" dirty="0" err="1" smtClean="0">
                <a:solidFill>
                  <a:srgbClr val="3333CC"/>
                </a:solidFill>
              </a:rPr>
              <a:t>không</a:t>
            </a:r>
            <a:r>
              <a:rPr lang="en-US" b="1" dirty="0" smtClean="0">
                <a:solidFill>
                  <a:srgbClr val="3333CC"/>
                </a:solidFill>
              </a:rPr>
              <a:t> ?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219200" y="4038600"/>
            <a:ext cx="6477000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4114800" y="2996995"/>
            <a:ext cx="5867400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  <a:endParaRPr lang="en-US" sz="20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457200" y="3253581"/>
            <a:ext cx="8458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dirty="0" smtClean="0">
                <a:solidFill>
                  <a:srgbClr val="C00000"/>
                </a:solidFill>
              </a:rPr>
              <a:t>     </a:t>
            </a:r>
            <a:r>
              <a:rPr lang="en-US" sz="3200" dirty="0" err="1" smtClean="0">
                <a:solidFill>
                  <a:srgbClr val="C00000"/>
                </a:solidFill>
              </a:rPr>
              <a:t>Một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>
                <a:solidFill>
                  <a:srgbClr val="C00000"/>
                </a:solidFill>
              </a:rPr>
              <a:t>ng</a:t>
            </a:r>
            <a:r>
              <a:rPr lang="vi-VN" sz="3200" dirty="0">
                <a:solidFill>
                  <a:srgbClr val="C00000"/>
                </a:solidFill>
              </a:rPr>
              <a:t>ư</a:t>
            </a:r>
            <a:r>
              <a:rPr lang="en-US" sz="3200" dirty="0" err="1">
                <a:solidFill>
                  <a:srgbClr val="C00000"/>
                </a:solidFill>
              </a:rPr>
              <a:t>ời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không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phải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là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cả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loài</a:t>
            </a:r>
            <a:r>
              <a:rPr lang="en-US" sz="3200" dirty="0">
                <a:solidFill>
                  <a:srgbClr val="C00000"/>
                </a:solidFill>
              </a:rPr>
              <a:t> ng</a:t>
            </a:r>
            <a:r>
              <a:rPr lang="vi-VN" sz="3200" dirty="0">
                <a:solidFill>
                  <a:srgbClr val="C00000"/>
                </a:solidFill>
              </a:rPr>
              <a:t>ư</a:t>
            </a:r>
            <a:r>
              <a:rPr lang="en-US" sz="3200" dirty="0" err="1">
                <a:solidFill>
                  <a:srgbClr val="C00000"/>
                </a:solidFill>
              </a:rPr>
              <a:t>ời</a:t>
            </a:r>
            <a:r>
              <a:rPr lang="en-US" sz="3200" dirty="0" smtClean="0">
                <a:solidFill>
                  <a:srgbClr val="C00000"/>
                </a:solidFill>
              </a:rPr>
              <a:t>, </a:t>
            </a:r>
            <a:r>
              <a:rPr lang="en-US" sz="3200" dirty="0" err="1" smtClean="0">
                <a:solidFill>
                  <a:srgbClr val="C00000"/>
                </a:solidFill>
              </a:rPr>
              <a:t>sống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một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mình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nh</a:t>
            </a:r>
            <a:r>
              <a:rPr lang="vi-VN" sz="3200" dirty="0">
                <a:solidFill>
                  <a:srgbClr val="C00000"/>
                </a:solidFill>
              </a:rPr>
              <a:t>ư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một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vi-VN" sz="3200" dirty="0">
                <a:solidFill>
                  <a:srgbClr val="C00000"/>
                </a:solidFill>
              </a:rPr>
              <a:t>đ</a:t>
            </a:r>
            <a:r>
              <a:rPr lang="en-US" sz="3200" dirty="0" err="1">
                <a:solidFill>
                  <a:srgbClr val="C00000"/>
                </a:solidFill>
              </a:rPr>
              <a:t>ốm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lửa</a:t>
            </a:r>
            <a:r>
              <a:rPr lang="en-US" sz="3200" dirty="0">
                <a:solidFill>
                  <a:srgbClr val="C00000"/>
                </a:solidFill>
              </a:rPr>
              <a:t>  </a:t>
            </a:r>
            <a:r>
              <a:rPr lang="vi-VN" sz="3200" dirty="0">
                <a:solidFill>
                  <a:srgbClr val="C00000"/>
                </a:solidFill>
              </a:rPr>
              <a:t>đ</a:t>
            </a:r>
            <a:r>
              <a:rPr lang="en-US" sz="3200" dirty="0" err="1">
                <a:solidFill>
                  <a:srgbClr val="C00000"/>
                </a:solidFill>
              </a:rPr>
              <a:t>ang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tàn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lụi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mà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thôi</a:t>
            </a:r>
            <a:r>
              <a:rPr lang="en-US" sz="32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0" y="685800"/>
            <a:ext cx="2239396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CC"/>
                </a:solidFill>
              </a:rPr>
              <a:t>  </a:t>
            </a:r>
            <a:r>
              <a:rPr lang="en-US" sz="3200" b="1" dirty="0" err="1" smtClean="0">
                <a:solidFill>
                  <a:srgbClr val="0000CC"/>
                </a:solidFill>
              </a:rPr>
              <a:t>Tập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đọc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</a:p>
          <a:p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</a:rPr>
              <a:t>Tiếng</a:t>
            </a:r>
            <a:r>
              <a:rPr lang="en-US" sz="3600" b="1" dirty="0" smtClean="0">
                <a:solidFill>
                  <a:srgbClr val="FFC000"/>
                </a:solidFill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</a:rPr>
              <a:t>ru</a:t>
            </a:r>
            <a:r>
              <a:rPr lang="en-US" sz="3600" b="1" dirty="0" smtClean="0">
                <a:solidFill>
                  <a:srgbClr val="FFC000"/>
                </a:solidFill>
              </a:rPr>
              <a:t> </a:t>
            </a:r>
            <a:endParaRPr lang="en-US" sz="3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1524000" y="1600200"/>
            <a:ext cx="670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1752600" y="19050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1295400" y="2138809"/>
            <a:ext cx="9144000" cy="107721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3333CC"/>
                </a:solidFill>
                <a:latin typeface="Arial"/>
              </a:rPr>
              <a:t>  </a:t>
            </a:r>
            <a:r>
              <a:rPr lang="en-US" sz="3200" b="1" dirty="0" err="1" smtClean="0">
                <a:solidFill>
                  <a:srgbClr val="3333CC"/>
                </a:solidFill>
                <a:latin typeface="Arial"/>
              </a:rPr>
              <a:t>Vì</a:t>
            </a:r>
            <a:r>
              <a:rPr lang="en-US" sz="3200" b="1" dirty="0" smtClean="0">
                <a:solidFill>
                  <a:srgbClr val="3333CC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rgbClr val="3333CC"/>
                </a:solidFill>
                <a:latin typeface="Arial"/>
              </a:rPr>
              <a:t>sao</a:t>
            </a:r>
            <a:r>
              <a:rPr lang="en-US" sz="3200" b="1" dirty="0">
                <a:solidFill>
                  <a:srgbClr val="3333CC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rgbClr val="3333CC"/>
                </a:solidFill>
                <a:latin typeface="Arial"/>
              </a:rPr>
              <a:t>núi</a:t>
            </a:r>
            <a:r>
              <a:rPr lang="en-US" sz="3200" b="1" dirty="0">
                <a:solidFill>
                  <a:srgbClr val="3333CC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rgbClr val="3333CC"/>
                </a:solidFill>
                <a:latin typeface="Arial"/>
              </a:rPr>
              <a:t>không</a:t>
            </a:r>
            <a:r>
              <a:rPr lang="en-US" sz="3200" b="1" dirty="0">
                <a:solidFill>
                  <a:srgbClr val="3333CC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rgbClr val="3333CC"/>
                </a:solidFill>
                <a:latin typeface="Arial"/>
              </a:rPr>
              <a:t>chê</a:t>
            </a:r>
            <a:r>
              <a:rPr lang="en-US" sz="3200" b="1" dirty="0">
                <a:solidFill>
                  <a:srgbClr val="3333CC"/>
                </a:solidFill>
                <a:latin typeface="Arial"/>
              </a:rPr>
              <a:t> </a:t>
            </a:r>
            <a:r>
              <a:rPr lang="vi-VN" sz="3200" b="1" dirty="0">
                <a:solidFill>
                  <a:srgbClr val="3333CC"/>
                </a:solidFill>
                <a:latin typeface="Arial"/>
              </a:rPr>
              <a:t>đ</a:t>
            </a:r>
            <a:r>
              <a:rPr lang="en-US" sz="3200" b="1" dirty="0" err="1">
                <a:solidFill>
                  <a:srgbClr val="3333CC"/>
                </a:solidFill>
                <a:latin typeface="Arial"/>
              </a:rPr>
              <a:t>ất</a:t>
            </a:r>
            <a:r>
              <a:rPr lang="en-US" sz="3200" b="1" dirty="0">
                <a:solidFill>
                  <a:srgbClr val="3333CC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rgbClr val="3333CC"/>
                </a:solidFill>
                <a:latin typeface="Arial"/>
              </a:rPr>
              <a:t>thấp</a:t>
            </a:r>
            <a:r>
              <a:rPr lang="en-US" sz="3200" b="1" dirty="0">
                <a:solidFill>
                  <a:srgbClr val="3333CC"/>
                </a:solidFill>
                <a:latin typeface="Arial"/>
              </a:rPr>
              <a:t>?</a:t>
            </a:r>
          </a:p>
          <a:p>
            <a:pPr>
              <a:defRPr/>
            </a:pPr>
            <a:endParaRPr lang="en-US" sz="32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9222" name="Text Box 8"/>
          <p:cNvSpPr txBox="1">
            <a:spLocks noChangeArrowheads="1"/>
          </p:cNvSpPr>
          <p:nvPr/>
        </p:nvSpPr>
        <p:spPr bwMode="auto">
          <a:xfrm>
            <a:off x="800100" y="3126951"/>
            <a:ext cx="556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752600" y="2988230"/>
            <a:ext cx="716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3200" dirty="0" err="1">
                <a:solidFill>
                  <a:srgbClr val="C00000"/>
                </a:solidFill>
              </a:rPr>
              <a:t>Vì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núi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nhờ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có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vi-VN" sz="3200" dirty="0">
                <a:solidFill>
                  <a:srgbClr val="C00000"/>
                </a:solidFill>
              </a:rPr>
              <a:t>đ</a:t>
            </a:r>
            <a:r>
              <a:rPr lang="en-US" sz="3200" dirty="0" err="1">
                <a:solidFill>
                  <a:srgbClr val="C00000"/>
                </a:solidFill>
              </a:rPr>
              <a:t>ất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bồi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mới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cao</a:t>
            </a:r>
            <a:r>
              <a:rPr lang="en-US" sz="3200" dirty="0">
                <a:solidFill>
                  <a:srgbClr val="3333CC"/>
                </a:solidFill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3048000" y="685800"/>
            <a:ext cx="2239396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CC"/>
                </a:solidFill>
              </a:rPr>
              <a:t>  </a:t>
            </a:r>
            <a:r>
              <a:rPr lang="en-US" sz="3200" b="1" dirty="0" err="1" smtClean="0">
                <a:solidFill>
                  <a:srgbClr val="0000CC"/>
                </a:solidFill>
              </a:rPr>
              <a:t>Tập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đọc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</a:p>
          <a:p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</a:rPr>
              <a:t>Tiếng</a:t>
            </a:r>
            <a:r>
              <a:rPr lang="en-US" sz="3600" b="1" dirty="0" smtClean="0">
                <a:solidFill>
                  <a:srgbClr val="FFC000"/>
                </a:solidFill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</a:rPr>
              <a:t>ru</a:t>
            </a:r>
            <a:r>
              <a:rPr lang="en-US" sz="3600" b="1" dirty="0" smtClean="0">
                <a:solidFill>
                  <a:srgbClr val="FFC000"/>
                </a:solidFill>
              </a:rPr>
              <a:t> </a:t>
            </a:r>
            <a:endParaRPr lang="en-US" sz="3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/>
      <p:bldP spid="266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895600"/>
            <a:ext cx="8382000" cy="12192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dirty="0" smtClean="0">
                <a:solidFill>
                  <a:srgbClr val="3333CC"/>
                </a:solidFill>
              </a:rPr>
              <a:t>      </a:t>
            </a:r>
            <a:r>
              <a:rPr lang="en-US" dirty="0" err="1" smtClean="0">
                <a:solidFill>
                  <a:srgbClr val="C00000"/>
                </a:solidFill>
              </a:rPr>
              <a:t>Nhờ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vi-VN" dirty="0" smtClean="0">
                <a:solidFill>
                  <a:srgbClr val="C00000"/>
                </a:solidFill>
              </a:rPr>
              <a:t>ư</a:t>
            </a:r>
            <a:r>
              <a:rPr lang="en-US" dirty="0" err="1" smtClean="0">
                <a:solidFill>
                  <a:srgbClr val="C00000"/>
                </a:solidFill>
              </a:rPr>
              <a:t>ớc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của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tr</a:t>
            </a:r>
            <a:r>
              <a:rPr lang="vi-VN" dirty="0" smtClean="0">
                <a:solidFill>
                  <a:srgbClr val="C00000"/>
                </a:solidFill>
              </a:rPr>
              <a:t>ă</a:t>
            </a:r>
            <a:r>
              <a:rPr lang="en-US" dirty="0" smtClean="0">
                <a:solidFill>
                  <a:srgbClr val="C00000"/>
                </a:solidFill>
              </a:rPr>
              <a:t>m </a:t>
            </a:r>
            <a:r>
              <a:rPr lang="en-US" dirty="0" err="1" smtClean="0">
                <a:solidFill>
                  <a:srgbClr val="C00000"/>
                </a:solidFill>
              </a:rPr>
              <a:t>ngàn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sông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nhỏ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vi-VN" dirty="0" smtClean="0">
                <a:solidFill>
                  <a:srgbClr val="C00000"/>
                </a:solidFill>
              </a:rPr>
              <a:t>đ</a:t>
            </a:r>
            <a:r>
              <a:rPr lang="en-US" dirty="0" smtClean="0">
                <a:solidFill>
                  <a:srgbClr val="C00000"/>
                </a:solidFill>
              </a:rPr>
              <a:t>ổ </a:t>
            </a:r>
            <a:r>
              <a:rPr lang="en-US" dirty="0" err="1" smtClean="0">
                <a:solidFill>
                  <a:srgbClr val="C00000"/>
                </a:solidFill>
              </a:rPr>
              <a:t>vào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mới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thành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biển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lớn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685800" y="2057400"/>
            <a:ext cx="8229600" cy="107721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b="1" dirty="0" err="1">
                <a:solidFill>
                  <a:srgbClr val="3333CC"/>
                </a:solidFill>
                <a:latin typeface="Arial"/>
              </a:rPr>
              <a:t>Vì</a:t>
            </a:r>
            <a:r>
              <a:rPr lang="en-US" sz="3200" b="1" dirty="0">
                <a:solidFill>
                  <a:srgbClr val="3333CC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rgbClr val="3333CC"/>
                </a:solidFill>
                <a:latin typeface="Arial"/>
              </a:rPr>
              <a:t>sao</a:t>
            </a:r>
            <a:r>
              <a:rPr lang="en-US" sz="3200" b="1" dirty="0">
                <a:solidFill>
                  <a:srgbClr val="3333CC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rgbClr val="3333CC"/>
                </a:solidFill>
                <a:latin typeface="Arial"/>
              </a:rPr>
              <a:t>biển</a:t>
            </a:r>
            <a:r>
              <a:rPr lang="en-US" sz="3200" b="1" dirty="0">
                <a:solidFill>
                  <a:srgbClr val="3333CC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rgbClr val="3333CC"/>
                </a:solidFill>
                <a:latin typeface="Arial"/>
              </a:rPr>
              <a:t>không</a:t>
            </a:r>
            <a:r>
              <a:rPr lang="en-US" sz="3200" b="1" dirty="0">
                <a:solidFill>
                  <a:srgbClr val="3333CC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rgbClr val="3333CC"/>
                </a:solidFill>
                <a:latin typeface="Arial"/>
              </a:rPr>
              <a:t>nên</a:t>
            </a:r>
            <a:r>
              <a:rPr lang="en-US" sz="3200" b="1" dirty="0">
                <a:solidFill>
                  <a:srgbClr val="3333CC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rgbClr val="3333CC"/>
                </a:solidFill>
                <a:latin typeface="Arial"/>
              </a:rPr>
              <a:t>chê</a:t>
            </a:r>
            <a:r>
              <a:rPr lang="en-US" sz="3200" b="1" dirty="0">
                <a:solidFill>
                  <a:srgbClr val="3333CC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rgbClr val="3333CC"/>
                </a:solidFill>
                <a:latin typeface="Arial"/>
              </a:rPr>
              <a:t>sông</a:t>
            </a:r>
            <a:r>
              <a:rPr lang="en-US" sz="3200" b="1" dirty="0">
                <a:solidFill>
                  <a:srgbClr val="3333CC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rgbClr val="3333CC"/>
                </a:solidFill>
                <a:latin typeface="Arial"/>
              </a:rPr>
              <a:t>nhỏ</a:t>
            </a:r>
            <a:r>
              <a:rPr lang="en-US" sz="3200" b="1" dirty="0">
                <a:solidFill>
                  <a:srgbClr val="3333CC"/>
                </a:solidFill>
                <a:latin typeface="Arial"/>
              </a:rPr>
              <a:t> ?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0" y="499527"/>
            <a:ext cx="2667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00CC"/>
                </a:solidFill>
              </a:rPr>
              <a:t>  </a:t>
            </a:r>
            <a:r>
              <a:rPr lang="en-US" sz="3200" b="1" dirty="0" err="1" smtClean="0">
                <a:solidFill>
                  <a:srgbClr val="0000CC"/>
                </a:solidFill>
              </a:rPr>
              <a:t>Tập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đọc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</a:p>
          <a:p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</a:rPr>
              <a:t>Tiếng</a:t>
            </a:r>
            <a:r>
              <a:rPr lang="en-US" sz="3600" b="1" dirty="0" smtClean="0">
                <a:solidFill>
                  <a:srgbClr val="FFC000"/>
                </a:solidFill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</a:rPr>
              <a:t>ru</a:t>
            </a:r>
            <a:r>
              <a:rPr lang="en-US" sz="3600" b="1" dirty="0" smtClean="0">
                <a:solidFill>
                  <a:srgbClr val="FFC000"/>
                </a:solidFill>
              </a:rPr>
              <a:t> </a:t>
            </a:r>
            <a:endParaRPr lang="en-US" sz="3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  <p:bldP spid="286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37303" y="3576637"/>
            <a:ext cx="7239000" cy="137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>
                <a:solidFill>
                  <a:srgbClr val="C00000"/>
                </a:solidFill>
              </a:rPr>
              <a:t>Con ng</a:t>
            </a:r>
            <a:r>
              <a:rPr lang="vi-VN" dirty="0" smtClean="0">
                <a:solidFill>
                  <a:srgbClr val="C00000"/>
                </a:solidFill>
              </a:rPr>
              <a:t>ư</a:t>
            </a:r>
            <a:r>
              <a:rPr lang="en-US" dirty="0" err="1" smtClean="0">
                <a:solidFill>
                  <a:srgbClr val="C00000"/>
                </a:solidFill>
              </a:rPr>
              <a:t>ời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muốn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sống</a:t>
            </a:r>
            <a:r>
              <a:rPr lang="en-US" dirty="0" smtClean="0">
                <a:solidFill>
                  <a:srgbClr val="C00000"/>
                </a:solidFill>
              </a:rPr>
              <a:t>, con </a:t>
            </a:r>
            <a:r>
              <a:rPr lang="vi-VN" dirty="0" smtClean="0">
                <a:solidFill>
                  <a:srgbClr val="C00000"/>
                </a:solidFill>
              </a:rPr>
              <a:t>ơ</a:t>
            </a:r>
            <a:r>
              <a:rPr lang="en-US" dirty="0" err="1" smtClean="0">
                <a:solidFill>
                  <a:srgbClr val="C00000"/>
                </a:solidFill>
              </a:rPr>
              <a:t>i</a:t>
            </a:r>
            <a:endParaRPr lang="en-US" dirty="0" smtClean="0">
              <a:solidFill>
                <a:srgbClr val="C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 err="1" smtClean="0">
                <a:solidFill>
                  <a:srgbClr val="C00000"/>
                </a:solidFill>
              </a:rPr>
              <a:t>Phải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yêu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vi-VN" dirty="0" smtClean="0">
                <a:solidFill>
                  <a:srgbClr val="C00000"/>
                </a:solidFill>
              </a:rPr>
              <a:t>đ</a:t>
            </a:r>
            <a:r>
              <a:rPr lang="en-US" dirty="0" err="1" smtClean="0">
                <a:solidFill>
                  <a:srgbClr val="C00000"/>
                </a:solidFill>
              </a:rPr>
              <a:t>ồng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chí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err="1" smtClean="0">
                <a:solidFill>
                  <a:srgbClr val="C00000"/>
                </a:solidFill>
              </a:rPr>
              <a:t>yêu</a:t>
            </a:r>
            <a:r>
              <a:rPr lang="en-US" dirty="0" smtClean="0">
                <a:solidFill>
                  <a:srgbClr val="C00000"/>
                </a:solidFill>
              </a:rPr>
              <a:t> ng</a:t>
            </a:r>
            <a:r>
              <a:rPr lang="vi-VN" dirty="0" smtClean="0">
                <a:solidFill>
                  <a:srgbClr val="C00000"/>
                </a:solidFill>
              </a:rPr>
              <a:t>ư</a:t>
            </a:r>
            <a:r>
              <a:rPr lang="en-US" dirty="0" err="1" smtClean="0">
                <a:solidFill>
                  <a:srgbClr val="C00000"/>
                </a:solidFill>
              </a:rPr>
              <a:t>ời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anh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em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066800" y="3576637"/>
            <a:ext cx="6477000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  <a:endParaRPr lang="en-US" sz="24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371600" y="2743200"/>
            <a:ext cx="5867400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  <a:endParaRPr lang="en-US" sz="20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685800" y="2062163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3333CC"/>
                </a:solidFill>
              </a:rPr>
              <a:t>      </a:t>
            </a:r>
            <a:r>
              <a:rPr lang="en-US" sz="3200" b="1" dirty="0" err="1" smtClean="0">
                <a:solidFill>
                  <a:srgbClr val="3333CC"/>
                </a:solidFill>
              </a:rPr>
              <a:t>Câu</a:t>
            </a:r>
            <a:r>
              <a:rPr lang="en-US" sz="3200" b="1" dirty="0" smtClean="0">
                <a:solidFill>
                  <a:srgbClr val="3333CC"/>
                </a:solidFill>
              </a:rPr>
              <a:t> </a:t>
            </a:r>
            <a:r>
              <a:rPr lang="en-US" sz="3200" b="1" dirty="0" err="1">
                <a:solidFill>
                  <a:srgbClr val="3333CC"/>
                </a:solidFill>
              </a:rPr>
              <a:t>lục</a:t>
            </a:r>
            <a:r>
              <a:rPr lang="en-US" sz="3200" b="1" dirty="0">
                <a:solidFill>
                  <a:srgbClr val="3333CC"/>
                </a:solidFill>
              </a:rPr>
              <a:t> </a:t>
            </a:r>
            <a:r>
              <a:rPr lang="en-US" sz="3200" b="1" dirty="0" err="1">
                <a:solidFill>
                  <a:srgbClr val="3333CC"/>
                </a:solidFill>
              </a:rPr>
              <a:t>bát</a:t>
            </a:r>
            <a:r>
              <a:rPr lang="en-US" sz="3200" b="1" dirty="0">
                <a:solidFill>
                  <a:srgbClr val="3333CC"/>
                </a:solidFill>
              </a:rPr>
              <a:t> </a:t>
            </a:r>
            <a:r>
              <a:rPr lang="en-US" sz="3200" b="1" dirty="0" err="1">
                <a:solidFill>
                  <a:srgbClr val="3333CC"/>
                </a:solidFill>
              </a:rPr>
              <a:t>nào</a:t>
            </a:r>
            <a:r>
              <a:rPr lang="en-US" sz="3200" b="1" dirty="0">
                <a:solidFill>
                  <a:srgbClr val="3333CC"/>
                </a:solidFill>
              </a:rPr>
              <a:t> </a:t>
            </a:r>
            <a:r>
              <a:rPr lang="en-US" sz="3200" b="1" dirty="0" err="1">
                <a:solidFill>
                  <a:srgbClr val="3333CC"/>
                </a:solidFill>
              </a:rPr>
              <a:t>trong</a:t>
            </a:r>
            <a:r>
              <a:rPr lang="en-US" sz="3200" b="1" dirty="0">
                <a:solidFill>
                  <a:srgbClr val="3333CC"/>
                </a:solidFill>
              </a:rPr>
              <a:t> </a:t>
            </a:r>
            <a:r>
              <a:rPr lang="en-US" sz="3200" b="1" dirty="0" err="1">
                <a:solidFill>
                  <a:srgbClr val="3333CC"/>
                </a:solidFill>
              </a:rPr>
              <a:t>khổ</a:t>
            </a:r>
            <a:r>
              <a:rPr lang="en-US" sz="3200" b="1" dirty="0">
                <a:solidFill>
                  <a:srgbClr val="3333CC"/>
                </a:solidFill>
              </a:rPr>
              <a:t> </a:t>
            </a:r>
            <a:r>
              <a:rPr lang="en-US" sz="3200" b="1" dirty="0" err="1">
                <a:solidFill>
                  <a:srgbClr val="3333CC"/>
                </a:solidFill>
              </a:rPr>
              <a:t>th</a:t>
            </a:r>
            <a:r>
              <a:rPr lang="vi-VN" sz="3200" b="1" dirty="0">
                <a:solidFill>
                  <a:srgbClr val="3333CC"/>
                </a:solidFill>
              </a:rPr>
              <a:t>ơ</a:t>
            </a:r>
            <a:r>
              <a:rPr lang="en-US" sz="3200" b="1" dirty="0">
                <a:solidFill>
                  <a:srgbClr val="3333CC"/>
                </a:solidFill>
              </a:rPr>
              <a:t> </a:t>
            </a:r>
            <a:r>
              <a:rPr lang="en-US" sz="3200" b="1" dirty="0" err="1">
                <a:solidFill>
                  <a:srgbClr val="3333CC"/>
                </a:solidFill>
              </a:rPr>
              <a:t>nói</a:t>
            </a:r>
            <a:r>
              <a:rPr lang="en-US" sz="3200" b="1" dirty="0">
                <a:solidFill>
                  <a:srgbClr val="3333CC"/>
                </a:solidFill>
              </a:rPr>
              <a:t> </a:t>
            </a:r>
            <a:r>
              <a:rPr lang="en-US" sz="3200" b="1" dirty="0" err="1">
                <a:solidFill>
                  <a:srgbClr val="3333CC"/>
                </a:solidFill>
              </a:rPr>
              <a:t>lên</a:t>
            </a:r>
            <a:r>
              <a:rPr lang="en-US" sz="3200" b="1" dirty="0">
                <a:solidFill>
                  <a:srgbClr val="3333CC"/>
                </a:solidFill>
              </a:rPr>
              <a:t> ý </a:t>
            </a:r>
            <a:r>
              <a:rPr lang="en-US" sz="3200" b="1" dirty="0" err="1">
                <a:solidFill>
                  <a:srgbClr val="3333CC"/>
                </a:solidFill>
              </a:rPr>
              <a:t>chính</a:t>
            </a:r>
            <a:r>
              <a:rPr lang="en-US" sz="3200" b="1" dirty="0">
                <a:solidFill>
                  <a:srgbClr val="3333CC"/>
                </a:solidFill>
              </a:rPr>
              <a:t> </a:t>
            </a:r>
            <a:r>
              <a:rPr lang="en-US" sz="3200" b="1" dirty="0" err="1">
                <a:solidFill>
                  <a:srgbClr val="3333CC"/>
                </a:solidFill>
              </a:rPr>
              <a:t>của</a:t>
            </a:r>
            <a:r>
              <a:rPr lang="en-US" sz="3200" b="1" dirty="0">
                <a:solidFill>
                  <a:srgbClr val="3333CC"/>
                </a:solidFill>
              </a:rPr>
              <a:t> </a:t>
            </a:r>
            <a:r>
              <a:rPr lang="en-US" sz="3200" b="1" dirty="0" err="1">
                <a:solidFill>
                  <a:srgbClr val="3333CC"/>
                </a:solidFill>
              </a:rPr>
              <a:t>cả</a:t>
            </a:r>
            <a:r>
              <a:rPr lang="en-US" sz="3200" b="1" dirty="0">
                <a:solidFill>
                  <a:srgbClr val="3333CC"/>
                </a:solidFill>
              </a:rPr>
              <a:t> </a:t>
            </a:r>
            <a:r>
              <a:rPr lang="en-US" sz="3200" b="1" dirty="0" err="1">
                <a:solidFill>
                  <a:srgbClr val="3333CC"/>
                </a:solidFill>
              </a:rPr>
              <a:t>bài</a:t>
            </a:r>
            <a:r>
              <a:rPr lang="en-US" sz="3200" b="1" dirty="0">
                <a:solidFill>
                  <a:srgbClr val="3333CC"/>
                </a:solidFill>
              </a:rPr>
              <a:t> </a:t>
            </a:r>
            <a:r>
              <a:rPr lang="en-US" sz="3200" b="1" dirty="0" err="1">
                <a:solidFill>
                  <a:srgbClr val="3333CC"/>
                </a:solidFill>
              </a:rPr>
              <a:t>th</a:t>
            </a:r>
            <a:r>
              <a:rPr lang="vi-VN" sz="3200" b="1" dirty="0">
                <a:solidFill>
                  <a:srgbClr val="3333CC"/>
                </a:solidFill>
              </a:rPr>
              <a:t>ơ</a:t>
            </a:r>
            <a:r>
              <a:rPr lang="en-US" sz="3200" b="1" dirty="0">
                <a:solidFill>
                  <a:srgbClr val="3333CC"/>
                </a:solidFill>
              </a:rPr>
              <a:t> ?.</a:t>
            </a:r>
          </a:p>
        </p:txBody>
      </p:sp>
      <p:sp>
        <p:nvSpPr>
          <p:cNvPr id="9" name="Rectangle 8"/>
          <p:cNvSpPr/>
          <p:nvPr/>
        </p:nvSpPr>
        <p:spPr>
          <a:xfrm>
            <a:off x="3048000" y="685800"/>
            <a:ext cx="2239396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CC"/>
                </a:solidFill>
              </a:rPr>
              <a:t>  </a:t>
            </a:r>
            <a:r>
              <a:rPr lang="en-US" sz="3200" b="1" dirty="0" err="1" smtClean="0">
                <a:solidFill>
                  <a:srgbClr val="0000CC"/>
                </a:solidFill>
              </a:rPr>
              <a:t>Tập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</a:rPr>
              <a:t>đọc</a:t>
            </a:r>
            <a:r>
              <a:rPr lang="en-US" sz="3200" b="1" dirty="0" smtClean="0">
                <a:solidFill>
                  <a:srgbClr val="0000CC"/>
                </a:solidFill>
              </a:rPr>
              <a:t> </a:t>
            </a:r>
          </a:p>
          <a:p>
            <a:r>
              <a:rPr lang="en-US" sz="3200" b="1" dirty="0" smtClean="0">
                <a:solidFill>
                  <a:srgbClr val="0000CC"/>
                </a:solidFill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</a:rPr>
              <a:t>Tiếng</a:t>
            </a:r>
            <a:r>
              <a:rPr lang="en-US" sz="3600" b="1" dirty="0" smtClean="0">
                <a:solidFill>
                  <a:srgbClr val="FFC000"/>
                </a:solidFill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</a:rPr>
              <a:t>ru</a:t>
            </a:r>
            <a:r>
              <a:rPr lang="en-US" sz="3600" b="1" dirty="0" smtClean="0">
                <a:solidFill>
                  <a:srgbClr val="FFC000"/>
                </a:solidFill>
              </a:rPr>
              <a:t> </a:t>
            </a:r>
            <a:endParaRPr lang="en-US" sz="3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  <p:bldP spid="3072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1631188772"/>
</p:tagLst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</TotalTime>
  <Words>580</Words>
  <Application>Microsoft Office PowerPoint</Application>
  <PresentationFormat>On-screen Show (4:3)</PresentationFormat>
  <Paragraphs>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.VnTime</vt:lpstr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USER</cp:lastModifiedBy>
  <cp:revision>21</cp:revision>
  <cp:lastPrinted>1601-01-01T00:00:00Z</cp:lastPrinted>
  <dcterms:created xsi:type="dcterms:W3CDTF">1601-01-01T00:00:00Z</dcterms:created>
  <dcterms:modified xsi:type="dcterms:W3CDTF">2021-11-06T15:58:45Z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